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s/slide47.xml" ContentType="application/vnd.openxmlformats-officedocument.presentationml.slide+xml"/>
  <Override PartName="/ppt/slides/slide56.xml" ContentType="application/vnd.openxmlformats-officedocument.presentationml.slide+xml"/>
  <Override PartName="/ppt/slides/slide5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s/slide5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slides/slide5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50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49.xml" ContentType="application/vnd.openxmlformats-officedocument.presentationml.slide+xml"/>
  <Override PartName="/ppt/slides/slide5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s/slide57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slides/slide55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Override PartName="/ppt/slideLayouts/slideLayout3.xml" ContentType="application/vnd.openxmlformats-officedocument.presentationml.slideLayout+xml"/>
  <Default Extension="emf" ContentType="image/x-emf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0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61"/>
  </p:notesMasterIdLst>
  <p:sldIdLst>
    <p:sldId id="316" r:id="rId2"/>
    <p:sldId id="267" r:id="rId3"/>
    <p:sldId id="256" r:id="rId4"/>
    <p:sldId id="263" r:id="rId5"/>
    <p:sldId id="266" r:id="rId6"/>
    <p:sldId id="265" r:id="rId7"/>
    <p:sldId id="268" r:id="rId8"/>
    <p:sldId id="270" r:id="rId9"/>
    <p:sldId id="269" r:id="rId10"/>
    <p:sldId id="271" r:id="rId11"/>
    <p:sldId id="272" r:id="rId12"/>
    <p:sldId id="273" r:id="rId13"/>
    <p:sldId id="274" r:id="rId14"/>
    <p:sldId id="275" r:id="rId15"/>
    <p:sldId id="276" r:id="rId16"/>
    <p:sldId id="278" r:id="rId17"/>
    <p:sldId id="277" r:id="rId18"/>
    <p:sldId id="279" r:id="rId19"/>
    <p:sldId id="280" r:id="rId20"/>
    <p:sldId id="281" r:id="rId21"/>
    <p:sldId id="283" r:id="rId22"/>
    <p:sldId id="282" r:id="rId23"/>
    <p:sldId id="284" r:id="rId24"/>
    <p:sldId id="285" r:id="rId25"/>
    <p:sldId id="286" r:id="rId26"/>
    <p:sldId id="288" r:id="rId27"/>
    <p:sldId id="287" r:id="rId28"/>
    <p:sldId id="290" r:id="rId29"/>
    <p:sldId id="291" r:id="rId30"/>
    <p:sldId id="292" r:id="rId31"/>
    <p:sldId id="289" r:id="rId32"/>
    <p:sldId id="293" r:id="rId33"/>
    <p:sldId id="294" r:id="rId34"/>
    <p:sldId id="295" r:id="rId35"/>
    <p:sldId id="297" r:id="rId36"/>
    <p:sldId id="296" r:id="rId37"/>
    <p:sldId id="299" r:id="rId38"/>
    <p:sldId id="298" r:id="rId39"/>
    <p:sldId id="300" r:id="rId40"/>
    <p:sldId id="301" r:id="rId41"/>
    <p:sldId id="304" r:id="rId42"/>
    <p:sldId id="302" r:id="rId43"/>
    <p:sldId id="303" r:id="rId44"/>
    <p:sldId id="305" r:id="rId45"/>
    <p:sldId id="306" r:id="rId46"/>
    <p:sldId id="307" r:id="rId47"/>
    <p:sldId id="308" r:id="rId48"/>
    <p:sldId id="310" r:id="rId49"/>
    <p:sldId id="311" r:id="rId50"/>
    <p:sldId id="313" r:id="rId51"/>
    <p:sldId id="309" r:id="rId52"/>
    <p:sldId id="312" r:id="rId53"/>
    <p:sldId id="314" r:id="rId54"/>
    <p:sldId id="315" r:id="rId55"/>
    <p:sldId id="317" r:id="rId56"/>
    <p:sldId id="319" r:id="rId57"/>
    <p:sldId id="320" r:id="rId58"/>
    <p:sldId id="321" r:id="rId59"/>
    <p:sldId id="322" r:id="rId6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863" autoAdjust="0"/>
    <p:restoredTop sz="94660"/>
  </p:normalViewPr>
  <p:slideViewPr>
    <p:cSldViewPr snapToGrid="0" snapToObjects="1">
      <p:cViewPr varScale="1">
        <p:scale>
          <a:sx n="86" d="100"/>
          <a:sy n="86" d="100"/>
        </p:scale>
        <p:origin x="-147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theme" Target="theme/theme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23D347A-184E-4609-8B21-21C8EBBFA12F}" type="datetimeFigureOut">
              <a:rPr lang="en-GB" smtClean="0"/>
              <a:pPr/>
              <a:t>09/07/2015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AB2F969-D0B6-42E9-9843-5F6A93AAE994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7E7E27-A87B-4540-92F8-B24EFB4CDC12}" type="slidenum">
              <a:rPr lang="en-GB" smtClean="0"/>
              <a:pPr/>
              <a:t>57</a:t>
            </a:fld>
            <a:endParaRPr lang="en-GB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33AFE4-F764-AD45-AFA2-75063B310E08}" type="datetimeFigureOut">
              <a:rPr lang="en-US" smtClean="0"/>
              <a:pPr/>
              <a:t>7/9/2015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BF076-EF5E-9C48-A89C-1106625448B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0884447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33AFE4-F764-AD45-AFA2-75063B310E08}" type="datetimeFigureOut">
              <a:rPr lang="en-US" smtClean="0"/>
              <a:pPr/>
              <a:t>7/9/2015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BF076-EF5E-9C48-A89C-1106625448B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4879064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33AFE4-F764-AD45-AFA2-75063B310E08}" type="datetimeFigureOut">
              <a:rPr lang="en-US" smtClean="0"/>
              <a:pPr/>
              <a:t>7/9/2015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BF076-EF5E-9C48-A89C-1106625448B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7093044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33AFE4-F764-AD45-AFA2-75063B310E08}" type="datetimeFigureOut">
              <a:rPr lang="en-US" smtClean="0"/>
              <a:pPr/>
              <a:t>7/9/2015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BF076-EF5E-9C48-A89C-1106625448B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3864010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33AFE4-F764-AD45-AFA2-75063B310E08}" type="datetimeFigureOut">
              <a:rPr lang="en-US" smtClean="0"/>
              <a:pPr/>
              <a:t>7/9/2015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BF076-EF5E-9C48-A89C-1106625448B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6139057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33AFE4-F764-AD45-AFA2-75063B310E08}" type="datetimeFigureOut">
              <a:rPr lang="en-US" smtClean="0"/>
              <a:pPr/>
              <a:t>7/9/2015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BF076-EF5E-9C48-A89C-1106625448B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9173428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33AFE4-F764-AD45-AFA2-75063B310E08}" type="datetimeFigureOut">
              <a:rPr lang="en-US" smtClean="0"/>
              <a:pPr/>
              <a:t>7/9/2015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BF076-EF5E-9C48-A89C-1106625448B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6770073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33AFE4-F764-AD45-AFA2-75063B310E08}" type="datetimeFigureOut">
              <a:rPr lang="en-US" smtClean="0"/>
              <a:pPr/>
              <a:t>7/9/2015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BF076-EF5E-9C48-A89C-1106625448B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920355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33AFE4-F764-AD45-AFA2-75063B310E08}" type="datetimeFigureOut">
              <a:rPr lang="en-US" smtClean="0"/>
              <a:pPr/>
              <a:t>7/9/2015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BF076-EF5E-9C48-A89C-1106625448B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5717794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33AFE4-F764-AD45-AFA2-75063B310E08}" type="datetimeFigureOut">
              <a:rPr lang="en-US" smtClean="0"/>
              <a:pPr/>
              <a:t>7/9/2015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BF076-EF5E-9C48-A89C-1106625448B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5227334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33AFE4-F764-AD45-AFA2-75063B310E08}" type="datetimeFigureOut">
              <a:rPr lang="en-US" smtClean="0"/>
              <a:pPr/>
              <a:t>7/9/2015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BF076-EF5E-9C48-A89C-1106625448B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41841970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33AFE4-F764-AD45-AFA2-75063B310E08}" type="datetimeFigureOut">
              <a:rPr lang="en-US" smtClean="0"/>
              <a:pPr/>
              <a:t>7/9/2015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1BF076-EF5E-9C48-A89C-1106625448B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9548750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Contents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Charlie’s Examples, from the presentation</a:t>
            </a:r>
          </a:p>
          <a:p>
            <a:r>
              <a:rPr lang="en-GB" dirty="0" smtClean="0"/>
              <a:t>Audience Suggestions</a:t>
            </a:r>
          </a:p>
          <a:p>
            <a:r>
              <a:rPr lang="en-GB" dirty="0" smtClean="0"/>
              <a:t>Colourful blank Venn diagrams</a:t>
            </a:r>
            <a:endParaRPr lang="en-GB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3"/>
          <p:cNvGrpSpPr/>
          <p:nvPr/>
        </p:nvGrpSpPr>
        <p:grpSpPr>
          <a:xfrm>
            <a:off x="2201178" y="1230489"/>
            <a:ext cx="4521433" cy="4320480"/>
            <a:chOff x="971600" y="548680"/>
            <a:chExt cx="6480720" cy="6192688"/>
          </a:xfrm>
          <a:noFill/>
        </p:grpSpPr>
        <p:sp>
          <p:nvSpPr>
            <p:cNvPr id="5" name="Oval 4"/>
            <p:cNvSpPr/>
            <p:nvPr/>
          </p:nvSpPr>
          <p:spPr>
            <a:xfrm>
              <a:off x="971600" y="548680"/>
              <a:ext cx="4320480" cy="432048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" name="Oval 5"/>
            <p:cNvSpPr/>
            <p:nvPr/>
          </p:nvSpPr>
          <p:spPr>
            <a:xfrm>
              <a:off x="3131840" y="548680"/>
              <a:ext cx="4320480" cy="432048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" name="Oval 6"/>
            <p:cNvSpPr/>
            <p:nvPr/>
          </p:nvSpPr>
          <p:spPr>
            <a:xfrm>
              <a:off x="2051720" y="2420888"/>
              <a:ext cx="4320480" cy="432048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8" name="TextBox 7"/>
          <p:cNvSpPr txBox="1"/>
          <p:nvPr/>
        </p:nvSpPr>
        <p:spPr>
          <a:xfrm>
            <a:off x="1517076" y="1230489"/>
            <a:ext cx="14376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Multiple of 9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6196476" y="1230489"/>
            <a:ext cx="14376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Even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3777793" y="5692801"/>
            <a:ext cx="14376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Multiple of 7</a:t>
            </a: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3"/>
          <p:cNvGrpSpPr/>
          <p:nvPr/>
        </p:nvGrpSpPr>
        <p:grpSpPr>
          <a:xfrm>
            <a:off x="2201178" y="1230489"/>
            <a:ext cx="4521433" cy="4320480"/>
            <a:chOff x="971600" y="548680"/>
            <a:chExt cx="6480720" cy="6192688"/>
          </a:xfrm>
          <a:noFill/>
        </p:grpSpPr>
        <p:sp>
          <p:nvSpPr>
            <p:cNvPr id="5" name="Oval 4"/>
            <p:cNvSpPr/>
            <p:nvPr/>
          </p:nvSpPr>
          <p:spPr>
            <a:xfrm>
              <a:off x="971600" y="548680"/>
              <a:ext cx="4320480" cy="432048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" name="Oval 5"/>
            <p:cNvSpPr/>
            <p:nvPr/>
          </p:nvSpPr>
          <p:spPr>
            <a:xfrm>
              <a:off x="3131840" y="548680"/>
              <a:ext cx="4320480" cy="432048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" name="Oval 6"/>
            <p:cNvSpPr/>
            <p:nvPr/>
          </p:nvSpPr>
          <p:spPr>
            <a:xfrm>
              <a:off x="2051720" y="2420888"/>
              <a:ext cx="4320480" cy="432048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8" name="TextBox 7"/>
          <p:cNvSpPr txBox="1"/>
          <p:nvPr/>
        </p:nvSpPr>
        <p:spPr>
          <a:xfrm>
            <a:off x="1517076" y="1230489"/>
            <a:ext cx="14376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Factor of 24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6196476" y="1230489"/>
            <a:ext cx="14376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Prime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3777793" y="5704090"/>
            <a:ext cx="14376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Multiple of 3</a:t>
            </a:r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3"/>
          <p:cNvGrpSpPr/>
          <p:nvPr/>
        </p:nvGrpSpPr>
        <p:grpSpPr>
          <a:xfrm>
            <a:off x="2201178" y="1230489"/>
            <a:ext cx="4521433" cy="4320480"/>
            <a:chOff x="971600" y="548680"/>
            <a:chExt cx="6480720" cy="6192688"/>
          </a:xfrm>
          <a:noFill/>
        </p:grpSpPr>
        <p:sp>
          <p:nvSpPr>
            <p:cNvPr id="5" name="Oval 4"/>
            <p:cNvSpPr/>
            <p:nvPr/>
          </p:nvSpPr>
          <p:spPr>
            <a:xfrm>
              <a:off x="971600" y="548680"/>
              <a:ext cx="4320480" cy="432048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" name="Oval 5"/>
            <p:cNvSpPr/>
            <p:nvPr/>
          </p:nvSpPr>
          <p:spPr>
            <a:xfrm>
              <a:off x="3131840" y="548680"/>
              <a:ext cx="4320480" cy="432048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" name="Oval 6"/>
            <p:cNvSpPr/>
            <p:nvPr/>
          </p:nvSpPr>
          <p:spPr>
            <a:xfrm>
              <a:off x="2051720" y="2420888"/>
              <a:ext cx="4320480" cy="432048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8" name="TextBox 7"/>
          <p:cNvSpPr txBox="1"/>
          <p:nvPr/>
        </p:nvSpPr>
        <p:spPr>
          <a:xfrm>
            <a:off x="1517076" y="1230489"/>
            <a:ext cx="14376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Multiple of 4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6196476" y="1230489"/>
            <a:ext cx="14376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Factor of 36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3777793" y="5692801"/>
            <a:ext cx="14376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Square</a:t>
            </a:r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3"/>
          <p:cNvGrpSpPr/>
          <p:nvPr/>
        </p:nvGrpSpPr>
        <p:grpSpPr>
          <a:xfrm>
            <a:off x="2201178" y="1230489"/>
            <a:ext cx="4521433" cy="4320480"/>
            <a:chOff x="971600" y="548680"/>
            <a:chExt cx="6480720" cy="6192688"/>
          </a:xfrm>
          <a:noFill/>
        </p:grpSpPr>
        <p:sp>
          <p:nvSpPr>
            <p:cNvPr id="5" name="Oval 4"/>
            <p:cNvSpPr/>
            <p:nvPr/>
          </p:nvSpPr>
          <p:spPr>
            <a:xfrm>
              <a:off x="971600" y="548680"/>
              <a:ext cx="4320480" cy="432048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" name="Oval 5"/>
            <p:cNvSpPr/>
            <p:nvPr/>
          </p:nvSpPr>
          <p:spPr>
            <a:xfrm>
              <a:off x="3131840" y="548680"/>
              <a:ext cx="4320480" cy="432048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" name="Oval 6"/>
            <p:cNvSpPr/>
            <p:nvPr/>
          </p:nvSpPr>
          <p:spPr>
            <a:xfrm>
              <a:off x="2051720" y="2420888"/>
              <a:ext cx="4320480" cy="432048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8" name="TextBox 7"/>
          <p:cNvSpPr txBox="1"/>
          <p:nvPr/>
        </p:nvSpPr>
        <p:spPr>
          <a:xfrm>
            <a:off x="1517076" y="1230489"/>
            <a:ext cx="14376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Multiple of 3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6196476" y="1230489"/>
            <a:ext cx="14376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Less than 200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3777793" y="5692801"/>
            <a:ext cx="14376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Square</a:t>
            </a:r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3"/>
          <p:cNvGrpSpPr/>
          <p:nvPr/>
        </p:nvGrpSpPr>
        <p:grpSpPr>
          <a:xfrm>
            <a:off x="2201178" y="1230489"/>
            <a:ext cx="4521433" cy="4320480"/>
            <a:chOff x="971600" y="548680"/>
            <a:chExt cx="6480720" cy="6192688"/>
          </a:xfrm>
          <a:noFill/>
        </p:grpSpPr>
        <p:sp>
          <p:nvSpPr>
            <p:cNvPr id="5" name="Oval 4"/>
            <p:cNvSpPr/>
            <p:nvPr/>
          </p:nvSpPr>
          <p:spPr>
            <a:xfrm>
              <a:off x="971600" y="548680"/>
              <a:ext cx="4320480" cy="432048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" name="Oval 5"/>
            <p:cNvSpPr/>
            <p:nvPr/>
          </p:nvSpPr>
          <p:spPr>
            <a:xfrm>
              <a:off x="3131840" y="548680"/>
              <a:ext cx="4320480" cy="432048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" name="Oval 6"/>
            <p:cNvSpPr/>
            <p:nvPr/>
          </p:nvSpPr>
          <p:spPr>
            <a:xfrm>
              <a:off x="2051720" y="2420888"/>
              <a:ext cx="4320480" cy="432048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8" name="TextBox 7"/>
          <p:cNvSpPr txBox="1"/>
          <p:nvPr/>
        </p:nvSpPr>
        <p:spPr>
          <a:xfrm>
            <a:off x="1517076" y="1230489"/>
            <a:ext cx="14376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Prime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6196476" y="1230489"/>
            <a:ext cx="14376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Square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3777793" y="5692801"/>
            <a:ext cx="14376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Cube</a:t>
            </a:r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3"/>
          <p:cNvGrpSpPr/>
          <p:nvPr/>
        </p:nvGrpSpPr>
        <p:grpSpPr>
          <a:xfrm>
            <a:off x="2201178" y="1230489"/>
            <a:ext cx="4521433" cy="4320480"/>
            <a:chOff x="971600" y="548680"/>
            <a:chExt cx="6480720" cy="6192688"/>
          </a:xfrm>
          <a:noFill/>
        </p:grpSpPr>
        <p:sp>
          <p:nvSpPr>
            <p:cNvPr id="5" name="Oval 4"/>
            <p:cNvSpPr/>
            <p:nvPr/>
          </p:nvSpPr>
          <p:spPr>
            <a:xfrm>
              <a:off x="971600" y="548680"/>
              <a:ext cx="4320480" cy="432048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" name="Oval 5"/>
            <p:cNvSpPr/>
            <p:nvPr/>
          </p:nvSpPr>
          <p:spPr>
            <a:xfrm>
              <a:off x="3131840" y="548680"/>
              <a:ext cx="4320480" cy="432048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" name="Oval 6"/>
            <p:cNvSpPr/>
            <p:nvPr/>
          </p:nvSpPr>
          <p:spPr>
            <a:xfrm>
              <a:off x="2051720" y="2420888"/>
              <a:ext cx="4320480" cy="432048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8" name="TextBox 7"/>
          <p:cNvSpPr txBox="1"/>
          <p:nvPr/>
        </p:nvSpPr>
        <p:spPr>
          <a:xfrm>
            <a:off x="1517076" y="1230489"/>
            <a:ext cx="14376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Square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6196476" y="1230489"/>
            <a:ext cx="14376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Triangular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3777793" y="5692801"/>
            <a:ext cx="14376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Fibonacci</a:t>
            </a:r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Sequences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The numbers in these are those that would be found in the sequence</a:t>
            </a:r>
            <a:endParaRPr lang="en-GB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3"/>
          <p:cNvGrpSpPr/>
          <p:nvPr/>
        </p:nvGrpSpPr>
        <p:grpSpPr>
          <a:xfrm>
            <a:off x="2201178" y="1230489"/>
            <a:ext cx="4521433" cy="4320480"/>
            <a:chOff x="971600" y="548680"/>
            <a:chExt cx="6480720" cy="6192688"/>
          </a:xfrm>
          <a:noFill/>
        </p:grpSpPr>
        <p:sp>
          <p:nvSpPr>
            <p:cNvPr id="5" name="Oval 4"/>
            <p:cNvSpPr/>
            <p:nvPr/>
          </p:nvSpPr>
          <p:spPr>
            <a:xfrm>
              <a:off x="971600" y="548680"/>
              <a:ext cx="4320480" cy="432048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" name="Oval 5"/>
            <p:cNvSpPr/>
            <p:nvPr/>
          </p:nvSpPr>
          <p:spPr>
            <a:xfrm>
              <a:off x="3131840" y="548680"/>
              <a:ext cx="4320480" cy="432048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" name="Oval 6"/>
            <p:cNvSpPr/>
            <p:nvPr/>
          </p:nvSpPr>
          <p:spPr>
            <a:xfrm>
              <a:off x="2051720" y="2420888"/>
              <a:ext cx="4320480" cy="432048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8" name="TextBox 7"/>
          <p:cNvSpPr txBox="1"/>
          <p:nvPr/>
        </p:nvSpPr>
        <p:spPr>
          <a:xfrm>
            <a:off x="1517076" y="1230489"/>
            <a:ext cx="14376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2n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6196476" y="1230489"/>
            <a:ext cx="14376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3n+1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3777793" y="5692801"/>
            <a:ext cx="14376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5n-1</a:t>
            </a:r>
            <a:endParaRPr 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3"/>
          <p:cNvGrpSpPr/>
          <p:nvPr/>
        </p:nvGrpSpPr>
        <p:grpSpPr>
          <a:xfrm>
            <a:off x="2201178" y="1230489"/>
            <a:ext cx="4521433" cy="4320480"/>
            <a:chOff x="971600" y="548680"/>
            <a:chExt cx="6480720" cy="6192688"/>
          </a:xfrm>
          <a:noFill/>
        </p:grpSpPr>
        <p:sp>
          <p:nvSpPr>
            <p:cNvPr id="5" name="Oval 4"/>
            <p:cNvSpPr/>
            <p:nvPr/>
          </p:nvSpPr>
          <p:spPr>
            <a:xfrm>
              <a:off x="971600" y="548680"/>
              <a:ext cx="4320480" cy="432048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" name="Oval 5"/>
            <p:cNvSpPr/>
            <p:nvPr/>
          </p:nvSpPr>
          <p:spPr>
            <a:xfrm>
              <a:off x="3131840" y="548680"/>
              <a:ext cx="4320480" cy="432048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" name="Oval 6"/>
            <p:cNvSpPr/>
            <p:nvPr/>
          </p:nvSpPr>
          <p:spPr>
            <a:xfrm>
              <a:off x="2051720" y="2420888"/>
              <a:ext cx="4320480" cy="432048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8" name="TextBox 7"/>
          <p:cNvSpPr txBox="1"/>
          <p:nvPr/>
        </p:nvSpPr>
        <p:spPr>
          <a:xfrm>
            <a:off x="1517076" y="1230489"/>
            <a:ext cx="14376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2n+2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6196476" y="1230489"/>
            <a:ext cx="14376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3n-1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3777793" y="5692801"/>
            <a:ext cx="14376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n+4</a:t>
            </a:r>
            <a:endParaRPr lang="en-U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3"/>
          <p:cNvGrpSpPr/>
          <p:nvPr/>
        </p:nvGrpSpPr>
        <p:grpSpPr>
          <a:xfrm>
            <a:off x="2201178" y="1230489"/>
            <a:ext cx="4521433" cy="4320480"/>
            <a:chOff x="971600" y="548680"/>
            <a:chExt cx="6480720" cy="6192688"/>
          </a:xfrm>
          <a:noFill/>
        </p:grpSpPr>
        <p:sp>
          <p:nvSpPr>
            <p:cNvPr id="5" name="Oval 4"/>
            <p:cNvSpPr/>
            <p:nvPr/>
          </p:nvSpPr>
          <p:spPr>
            <a:xfrm>
              <a:off x="971600" y="548680"/>
              <a:ext cx="4320480" cy="432048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" name="Oval 5"/>
            <p:cNvSpPr/>
            <p:nvPr/>
          </p:nvSpPr>
          <p:spPr>
            <a:xfrm>
              <a:off x="3131840" y="548680"/>
              <a:ext cx="4320480" cy="432048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" name="Oval 6"/>
            <p:cNvSpPr/>
            <p:nvPr/>
          </p:nvSpPr>
          <p:spPr>
            <a:xfrm>
              <a:off x="2051720" y="2420888"/>
              <a:ext cx="4320480" cy="432048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8" name="TextBox 7"/>
          <p:cNvSpPr txBox="1"/>
          <p:nvPr/>
        </p:nvSpPr>
        <p:spPr>
          <a:xfrm>
            <a:off x="1517076" y="1230489"/>
            <a:ext cx="14376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5n-3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6196476" y="1230489"/>
            <a:ext cx="14376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3n+1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3777793" y="5692801"/>
            <a:ext cx="14376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n</a:t>
            </a:r>
            <a:r>
              <a:rPr lang="en-US" baseline="30000" dirty="0" smtClean="0"/>
              <a:t>2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56822"/>
            <a:ext cx="8229600" cy="1143000"/>
          </a:xfrm>
        </p:spPr>
        <p:txBody>
          <a:bodyPr>
            <a:normAutofit/>
          </a:bodyPr>
          <a:lstStyle/>
          <a:p>
            <a:r>
              <a:rPr lang="en-GB" dirty="0" smtClean="0"/>
              <a:t>Charlie’s Examples</a:t>
            </a:r>
            <a:endParaRPr lang="en-GB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3"/>
          <p:cNvGrpSpPr/>
          <p:nvPr/>
        </p:nvGrpSpPr>
        <p:grpSpPr>
          <a:xfrm>
            <a:off x="2201178" y="1230489"/>
            <a:ext cx="4521433" cy="4320480"/>
            <a:chOff x="971600" y="548680"/>
            <a:chExt cx="6480720" cy="6192688"/>
          </a:xfrm>
          <a:noFill/>
        </p:grpSpPr>
        <p:sp>
          <p:nvSpPr>
            <p:cNvPr id="5" name="Oval 4"/>
            <p:cNvSpPr/>
            <p:nvPr/>
          </p:nvSpPr>
          <p:spPr>
            <a:xfrm>
              <a:off x="971600" y="548680"/>
              <a:ext cx="4320480" cy="432048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" name="Oval 5"/>
            <p:cNvSpPr/>
            <p:nvPr/>
          </p:nvSpPr>
          <p:spPr>
            <a:xfrm>
              <a:off x="3131840" y="548680"/>
              <a:ext cx="4320480" cy="432048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" name="Oval 6"/>
            <p:cNvSpPr/>
            <p:nvPr/>
          </p:nvSpPr>
          <p:spPr>
            <a:xfrm>
              <a:off x="2051720" y="2420888"/>
              <a:ext cx="4320480" cy="432048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8" name="TextBox 7"/>
          <p:cNvSpPr txBox="1"/>
          <p:nvPr/>
        </p:nvSpPr>
        <p:spPr>
          <a:xfrm>
            <a:off x="1517076" y="1230489"/>
            <a:ext cx="14376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3n+1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6196476" y="1230489"/>
            <a:ext cx="14376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5n-2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3777793" y="5692801"/>
            <a:ext cx="14376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n</a:t>
            </a:r>
            <a:r>
              <a:rPr lang="en-US" baseline="30000" dirty="0" smtClean="0"/>
              <a:t>2</a:t>
            </a:r>
            <a:r>
              <a:rPr lang="en-US" dirty="0" smtClean="0"/>
              <a:t>+1</a:t>
            </a:r>
            <a:endParaRPr lang="en-US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More Sequences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The objects placed in the Venn diagrams are sequences</a:t>
            </a:r>
            <a:endParaRPr lang="en-GB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3"/>
          <p:cNvGrpSpPr/>
          <p:nvPr/>
        </p:nvGrpSpPr>
        <p:grpSpPr>
          <a:xfrm>
            <a:off x="2201178" y="1230489"/>
            <a:ext cx="4521433" cy="4320480"/>
            <a:chOff x="971600" y="548680"/>
            <a:chExt cx="6480720" cy="6192688"/>
          </a:xfrm>
          <a:noFill/>
        </p:grpSpPr>
        <p:sp>
          <p:nvSpPr>
            <p:cNvPr id="5" name="Oval 4"/>
            <p:cNvSpPr/>
            <p:nvPr/>
          </p:nvSpPr>
          <p:spPr>
            <a:xfrm>
              <a:off x="971600" y="548680"/>
              <a:ext cx="4320480" cy="432048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" name="Oval 5"/>
            <p:cNvSpPr/>
            <p:nvPr/>
          </p:nvSpPr>
          <p:spPr>
            <a:xfrm>
              <a:off x="3131840" y="548680"/>
              <a:ext cx="4320480" cy="432048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" name="Oval 6"/>
            <p:cNvSpPr/>
            <p:nvPr/>
          </p:nvSpPr>
          <p:spPr>
            <a:xfrm>
              <a:off x="2051720" y="2420888"/>
              <a:ext cx="4320480" cy="432048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8" name="TextBox 7"/>
          <p:cNvSpPr txBox="1"/>
          <p:nvPr/>
        </p:nvSpPr>
        <p:spPr>
          <a:xfrm>
            <a:off x="1167120" y="1230489"/>
            <a:ext cx="14376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Quadratic Sequences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6441970" y="907323"/>
            <a:ext cx="143767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Special Sequences</a:t>
            </a:r>
          </a:p>
          <a:p>
            <a:pPr algn="ctr"/>
            <a:r>
              <a:rPr lang="en-US" dirty="0" smtClean="0"/>
              <a:t>[n</a:t>
            </a:r>
            <a:r>
              <a:rPr lang="en-US" baseline="30000" dirty="0" smtClean="0"/>
              <a:t>2</a:t>
            </a:r>
            <a:r>
              <a:rPr lang="en-US" dirty="0" smtClean="0"/>
              <a:t> is, n</a:t>
            </a:r>
            <a:r>
              <a:rPr lang="en-US" baseline="30000" dirty="0" smtClean="0"/>
              <a:t>2</a:t>
            </a:r>
            <a:r>
              <a:rPr lang="en-US" dirty="0" smtClean="0"/>
              <a:t>+1 isn’t from the sheet]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777793" y="5692801"/>
            <a:ext cx="14376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Linear Sequences</a:t>
            </a:r>
            <a:endParaRPr lang="en-US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3"/>
          <p:cNvGrpSpPr/>
          <p:nvPr/>
        </p:nvGrpSpPr>
        <p:grpSpPr>
          <a:xfrm>
            <a:off x="2201178" y="1230489"/>
            <a:ext cx="4521433" cy="4320480"/>
            <a:chOff x="971600" y="548680"/>
            <a:chExt cx="6480720" cy="6192688"/>
          </a:xfrm>
          <a:noFill/>
        </p:grpSpPr>
        <p:sp>
          <p:nvSpPr>
            <p:cNvPr id="5" name="Oval 4"/>
            <p:cNvSpPr/>
            <p:nvPr/>
          </p:nvSpPr>
          <p:spPr>
            <a:xfrm>
              <a:off x="971600" y="548680"/>
              <a:ext cx="4320480" cy="432048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" name="Oval 5"/>
            <p:cNvSpPr/>
            <p:nvPr/>
          </p:nvSpPr>
          <p:spPr>
            <a:xfrm>
              <a:off x="3131840" y="548680"/>
              <a:ext cx="4320480" cy="432048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" name="Oval 6"/>
            <p:cNvSpPr/>
            <p:nvPr/>
          </p:nvSpPr>
          <p:spPr>
            <a:xfrm>
              <a:off x="2051720" y="2420888"/>
              <a:ext cx="4320480" cy="432048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8" name="TextBox 7"/>
          <p:cNvSpPr txBox="1"/>
          <p:nvPr/>
        </p:nvSpPr>
        <p:spPr>
          <a:xfrm>
            <a:off x="1517076" y="1230489"/>
            <a:ext cx="14376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Contains 4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6196476" y="1230489"/>
            <a:ext cx="14376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Linear Sequence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3777793" y="5692801"/>
            <a:ext cx="14376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Quadratic Sequence</a:t>
            </a:r>
            <a:endParaRPr lang="en-US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3"/>
          <p:cNvGrpSpPr/>
          <p:nvPr/>
        </p:nvGrpSpPr>
        <p:grpSpPr>
          <a:xfrm>
            <a:off x="2201178" y="1230489"/>
            <a:ext cx="4521433" cy="4320480"/>
            <a:chOff x="971600" y="548680"/>
            <a:chExt cx="6480720" cy="6192688"/>
          </a:xfrm>
          <a:noFill/>
        </p:grpSpPr>
        <p:sp>
          <p:nvSpPr>
            <p:cNvPr id="5" name="Oval 4"/>
            <p:cNvSpPr/>
            <p:nvPr/>
          </p:nvSpPr>
          <p:spPr>
            <a:xfrm>
              <a:off x="971600" y="548680"/>
              <a:ext cx="4320480" cy="432048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" name="Oval 5"/>
            <p:cNvSpPr/>
            <p:nvPr/>
          </p:nvSpPr>
          <p:spPr>
            <a:xfrm>
              <a:off x="3131840" y="548680"/>
              <a:ext cx="4320480" cy="432048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" name="Oval 6"/>
            <p:cNvSpPr/>
            <p:nvPr/>
          </p:nvSpPr>
          <p:spPr>
            <a:xfrm>
              <a:off x="2051720" y="2420888"/>
              <a:ext cx="4320480" cy="432048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8" name="TextBox 7"/>
          <p:cNvSpPr txBox="1"/>
          <p:nvPr/>
        </p:nvSpPr>
        <p:spPr>
          <a:xfrm>
            <a:off x="1517076" y="1230489"/>
            <a:ext cx="14376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Fibonacci Style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6196476" y="1230489"/>
            <a:ext cx="14376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Sixth term is 2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3777793" y="5692801"/>
            <a:ext cx="14376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First term negative</a:t>
            </a:r>
            <a:endParaRPr lang="en-US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3"/>
          <p:cNvGrpSpPr/>
          <p:nvPr/>
        </p:nvGrpSpPr>
        <p:grpSpPr>
          <a:xfrm>
            <a:off x="2201178" y="1230489"/>
            <a:ext cx="4521433" cy="4320480"/>
            <a:chOff x="971600" y="548680"/>
            <a:chExt cx="6480720" cy="6192688"/>
          </a:xfrm>
          <a:noFill/>
        </p:grpSpPr>
        <p:sp>
          <p:nvSpPr>
            <p:cNvPr id="5" name="Oval 4"/>
            <p:cNvSpPr/>
            <p:nvPr/>
          </p:nvSpPr>
          <p:spPr>
            <a:xfrm>
              <a:off x="971600" y="548680"/>
              <a:ext cx="4320480" cy="432048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" name="Oval 5"/>
            <p:cNvSpPr/>
            <p:nvPr/>
          </p:nvSpPr>
          <p:spPr>
            <a:xfrm>
              <a:off x="3131840" y="548680"/>
              <a:ext cx="4320480" cy="432048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" name="Oval 6"/>
            <p:cNvSpPr/>
            <p:nvPr/>
          </p:nvSpPr>
          <p:spPr>
            <a:xfrm>
              <a:off x="2051720" y="2420888"/>
              <a:ext cx="4320480" cy="432048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8" name="TextBox 7"/>
          <p:cNvSpPr txBox="1"/>
          <p:nvPr/>
        </p:nvSpPr>
        <p:spPr>
          <a:xfrm>
            <a:off x="1517076" y="1230489"/>
            <a:ext cx="14376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Converging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6196476" y="1230489"/>
            <a:ext cx="14376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Oscillating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3777793" y="5692801"/>
            <a:ext cx="14376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Increasing</a:t>
            </a:r>
            <a:endParaRPr lang="en-US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Shapes</a:t>
            </a:r>
            <a:endParaRPr lang="en-GB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3"/>
          <p:cNvGrpSpPr/>
          <p:nvPr/>
        </p:nvGrpSpPr>
        <p:grpSpPr>
          <a:xfrm>
            <a:off x="2201178" y="1230489"/>
            <a:ext cx="4521433" cy="4320480"/>
            <a:chOff x="971600" y="548680"/>
            <a:chExt cx="6480720" cy="6192688"/>
          </a:xfrm>
          <a:noFill/>
        </p:grpSpPr>
        <p:sp>
          <p:nvSpPr>
            <p:cNvPr id="5" name="Oval 4"/>
            <p:cNvSpPr/>
            <p:nvPr/>
          </p:nvSpPr>
          <p:spPr>
            <a:xfrm>
              <a:off x="971600" y="548680"/>
              <a:ext cx="4320480" cy="432048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" name="Oval 5"/>
            <p:cNvSpPr/>
            <p:nvPr/>
          </p:nvSpPr>
          <p:spPr>
            <a:xfrm>
              <a:off x="3131840" y="548680"/>
              <a:ext cx="4320480" cy="432048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" name="Oval 6"/>
            <p:cNvSpPr/>
            <p:nvPr/>
          </p:nvSpPr>
          <p:spPr>
            <a:xfrm>
              <a:off x="2051720" y="2420888"/>
              <a:ext cx="4320480" cy="432048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8" name="TextBox 7"/>
          <p:cNvSpPr txBox="1"/>
          <p:nvPr/>
        </p:nvSpPr>
        <p:spPr>
          <a:xfrm>
            <a:off x="1088098" y="1276655"/>
            <a:ext cx="14376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Has an obtuse angle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6196476" y="1230489"/>
            <a:ext cx="14376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Has a right angle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3777793" y="5692801"/>
            <a:ext cx="14376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Has an acute angle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37068" y="172535"/>
            <a:ext cx="33044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Triangles and Quadrilaterals only</a:t>
            </a:r>
            <a:endParaRPr lang="en-GB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3"/>
          <p:cNvGrpSpPr/>
          <p:nvPr/>
        </p:nvGrpSpPr>
        <p:grpSpPr>
          <a:xfrm>
            <a:off x="2201178" y="1230489"/>
            <a:ext cx="4521433" cy="4320480"/>
            <a:chOff x="971600" y="548680"/>
            <a:chExt cx="6480720" cy="6192688"/>
          </a:xfrm>
          <a:noFill/>
        </p:grpSpPr>
        <p:sp>
          <p:nvSpPr>
            <p:cNvPr id="5" name="Oval 4"/>
            <p:cNvSpPr/>
            <p:nvPr/>
          </p:nvSpPr>
          <p:spPr>
            <a:xfrm>
              <a:off x="971600" y="548680"/>
              <a:ext cx="4320480" cy="432048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" name="Oval 5"/>
            <p:cNvSpPr/>
            <p:nvPr/>
          </p:nvSpPr>
          <p:spPr>
            <a:xfrm>
              <a:off x="3131840" y="548680"/>
              <a:ext cx="4320480" cy="432048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" name="Oval 6"/>
            <p:cNvSpPr/>
            <p:nvPr/>
          </p:nvSpPr>
          <p:spPr>
            <a:xfrm>
              <a:off x="2051720" y="2420888"/>
              <a:ext cx="4320480" cy="432048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8" name="TextBox 7"/>
          <p:cNvSpPr txBox="1"/>
          <p:nvPr/>
        </p:nvSpPr>
        <p:spPr>
          <a:xfrm>
            <a:off x="1517076" y="1230489"/>
            <a:ext cx="14376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Regular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6196476" y="1230489"/>
            <a:ext cx="143767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Has at least one right angle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3777793" y="5692801"/>
            <a:ext cx="14376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Triangle</a:t>
            </a:r>
            <a:endParaRPr lang="en-US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3"/>
          <p:cNvGrpSpPr/>
          <p:nvPr/>
        </p:nvGrpSpPr>
        <p:grpSpPr>
          <a:xfrm>
            <a:off x="2201178" y="1230489"/>
            <a:ext cx="4521433" cy="4320480"/>
            <a:chOff x="971600" y="548680"/>
            <a:chExt cx="6480720" cy="6192688"/>
          </a:xfrm>
          <a:noFill/>
        </p:grpSpPr>
        <p:sp>
          <p:nvSpPr>
            <p:cNvPr id="5" name="Oval 4"/>
            <p:cNvSpPr/>
            <p:nvPr/>
          </p:nvSpPr>
          <p:spPr>
            <a:xfrm>
              <a:off x="971600" y="548680"/>
              <a:ext cx="4320480" cy="432048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" name="Oval 5"/>
            <p:cNvSpPr/>
            <p:nvPr/>
          </p:nvSpPr>
          <p:spPr>
            <a:xfrm>
              <a:off x="3131840" y="548680"/>
              <a:ext cx="4320480" cy="432048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" name="Oval 6"/>
            <p:cNvSpPr/>
            <p:nvPr/>
          </p:nvSpPr>
          <p:spPr>
            <a:xfrm>
              <a:off x="2051720" y="2420888"/>
              <a:ext cx="4320480" cy="432048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8" name="TextBox 7"/>
          <p:cNvSpPr txBox="1"/>
          <p:nvPr/>
        </p:nvSpPr>
        <p:spPr>
          <a:xfrm>
            <a:off x="1110676" y="1230489"/>
            <a:ext cx="14376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Rotational Symmetry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6196476" y="1230489"/>
            <a:ext cx="14376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Reflective Symmetry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3777793" y="5692801"/>
            <a:ext cx="14376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Regular Polygon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641911" cy="2970137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3393542" y="1790401"/>
            <a:ext cx="18466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 smtClean="0"/>
          </a:p>
          <a:p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46447" y="1600605"/>
            <a:ext cx="4305300" cy="4102100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3497639" y="346977"/>
            <a:ext cx="2352578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Numbers</a:t>
            </a:r>
            <a:endParaRPr lang="en-US" sz="3200" dirty="0"/>
          </a:p>
        </p:txBody>
      </p:sp>
      <p:sp>
        <p:nvSpPr>
          <p:cNvPr id="13" name="TextBox 12"/>
          <p:cNvSpPr txBox="1"/>
          <p:nvPr/>
        </p:nvSpPr>
        <p:spPr>
          <a:xfrm>
            <a:off x="1130037" y="1945759"/>
            <a:ext cx="7366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Prime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6648289" y="1880615"/>
            <a:ext cx="11589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Smaller than 100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5288096" y="5518039"/>
            <a:ext cx="5800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Odd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4122638914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Straight Line Graphs</a:t>
            </a:r>
            <a:endParaRPr lang="en-GB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3"/>
          <p:cNvGrpSpPr/>
          <p:nvPr/>
        </p:nvGrpSpPr>
        <p:grpSpPr>
          <a:xfrm>
            <a:off x="2201178" y="1230489"/>
            <a:ext cx="4521433" cy="4320480"/>
            <a:chOff x="971600" y="548680"/>
            <a:chExt cx="6480720" cy="6192688"/>
          </a:xfrm>
          <a:noFill/>
        </p:grpSpPr>
        <p:sp>
          <p:nvSpPr>
            <p:cNvPr id="5" name="Oval 4"/>
            <p:cNvSpPr/>
            <p:nvPr/>
          </p:nvSpPr>
          <p:spPr>
            <a:xfrm>
              <a:off x="971600" y="548680"/>
              <a:ext cx="4320480" cy="432048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" name="Oval 5"/>
            <p:cNvSpPr/>
            <p:nvPr/>
          </p:nvSpPr>
          <p:spPr>
            <a:xfrm>
              <a:off x="3131840" y="548680"/>
              <a:ext cx="4320480" cy="432048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" name="Oval 6"/>
            <p:cNvSpPr/>
            <p:nvPr/>
          </p:nvSpPr>
          <p:spPr>
            <a:xfrm>
              <a:off x="2051720" y="2420888"/>
              <a:ext cx="4320480" cy="432048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8" name="TextBox 7"/>
          <p:cNvSpPr txBox="1"/>
          <p:nvPr/>
        </p:nvSpPr>
        <p:spPr>
          <a:xfrm>
            <a:off x="1313876" y="1230489"/>
            <a:ext cx="14376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Positive gradient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6196476" y="1230489"/>
            <a:ext cx="14376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Negative y-intercept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3567290" y="5692801"/>
            <a:ext cx="18062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-1 &lt; gradient &lt; 1</a:t>
            </a:r>
            <a:endParaRPr lang="en-US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3"/>
          <p:cNvGrpSpPr/>
          <p:nvPr/>
        </p:nvGrpSpPr>
        <p:grpSpPr>
          <a:xfrm>
            <a:off x="2201178" y="1230489"/>
            <a:ext cx="4521433" cy="4320480"/>
            <a:chOff x="971600" y="548680"/>
            <a:chExt cx="6480720" cy="6192688"/>
          </a:xfrm>
          <a:noFill/>
        </p:grpSpPr>
        <p:sp>
          <p:nvSpPr>
            <p:cNvPr id="5" name="Oval 4"/>
            <p:cNvSpPr/>
            <p:nvPr/>
          </p:nvSpPr>
          <p:spPr>
            <a:xfrm>
              <a:off x="971600" y="548680"/>
              <a:ext cx="4320480" cy="432048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" name="Oval 5"/>
            <p:cNvSpPr/>
            <p:nvPr/>
          </p:nvSpPr>
          <p:spPr>
            <a:xfrm>
              <a:off x="3131840" y="548680"/>
              <a:ext cx="4320480" cy="432048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" name="Oval 6"/>
            <p:cNvSpPr/>
            <p:nvPr/>
          </p:nvSpPr>
          <p:spPr>
            <a:xfrm>
              <a:off x="2051720" y="2420888"/>
              <a:ext cx="4320480" cy="432048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8" name="TextBox 7"/>
          <p:cNvSpPr txBox="1"/>
          <p:nvPr/>
        </p:nvSpPr>
        <p:spPr>
          <a:xfrm>
            <a:off x="1280010" y="1230489"/>
            <a:ext cx="14376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Positive Gradient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6196476" y="1230489"/>
            <a:ext cx="14376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Negative y-intercept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3777793" y="5692801"/>
            <a:ext cx="14376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Passes through (1,2)</a:t>
            </a:r>
            <a:endParaRPr lang="en-US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3"/>
          <p:cNvGrpSpPr/>
          <p:nvPr/>
        </p:nvGrpSpPr>
        <p:grpSpPr>
          <a:xfrm>
            <a:off x="2201178" y="1230489"/>
            <a:ext cx="4521433" cy="4320480"/>
            <a:chOff x="971600" y="548680"/>
            <a:chExt cx="6480720" cy="6192688"/>
          </a:xfrm>
          <a:noFill/>
        </p:grpSpPr>
        <p:sp>
          <p:nvSpPr>
            <p:cNvPr id="5" name="Oval 4"/>
            <p:cNvSpPr/>
            <p:nvPr/>
          </p:nvSpPr>
          <p:spPr>
            <a:xfrm>
              <a:off x="971600" y="548680"/>
              <a:ext cx="4320480" cy="432048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" name="Oval 5"/>
            <p:cNvSpPr/>
            <p:nvPr/>
          </p:nvSpPr>
          <p:spPr>
            <a:xfrm>
              <a:off x="3131840" y="548680"/>
              <a:ext cx="4320480" cy="432048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" name="Oval 6"/>
            <p:cNvSpPr/>
            <p:nvPr/>
          </p:nvSpPr>
          <p:spPr>
            <a:xfrm>
              <a:off x="2051720" y="2420888"/>
              <a:ext cx="4320480" cy="432048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8" name="TextBox 7"/>
          <p:cNvSpPr txBox="1"/>
          <p:nvPr/>
        </p:nvSpPr>
        <p:spPr>
          <a:xfrm>
            <a:off x="1517076" y="1230489"/>
            <a:ext cx="14376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y-intercept = 2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6196476" y="1230489"/>
            <a:ext cx="14376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Positive Gradient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3777793" y="5692801"/>
            <a:ext cx="14376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Gradient &lt; 2</a:t>
            </a:r>
            <a:endParaRPr lang="en-US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3"/>
          <p:cNvGrpSpPr/>
          <p:nvPr/>
        </p:nvGrpSpPr>
        <p:grpSpPr>
          <a:xfrm>
            <a:off x="2201178" y="1230489"/>
            <a:ext cx="4521433" cy="4320480"/>
            <a:chOff x="971600" y="548680"/>
            <a:chExt cx="6480720" cy="6192688"/>
          </a:xfrm>
          <a:noFill/>
        </p:grpSpPr>
        <p:sp>
          <p:nvSpPr>
            <p:cNvPr id="5" name="Oval 4"/>
            <p:cNvSpPr/>
            <p:nvPr/>
          </p:nvSpPr>
          <p:spPr>
            <a:xfrm>
              <a:off x="971600" y="548680"/>
              <a:ext cx="4320480" cy="432048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" name="Oval 5"/>
            <p:cNvSpPr/>
            <p:nvPr/>
          </p:nvSpPr>
          <p:spPr>
            <a:xfrm>
              <a:off x="3131840" y="548680"/>
              <a:ext cx="4320480" cy="432048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" name="Oval 6"/>
            <p:cNvSpPr/>
            <p:nvPr/>
          </p:nvSpPr>
          <p:spPr>
            <a:xfrm>
              <a:off x="2051720" y="2420888"/>
              <a:ext cx="4320480" cy="432048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8" name="TextBox 7"/>
          <p:cNvSpPr txBox="1"/>
          <p:nvPr/>
        </p:nvSpPr>
        <p:spPr>
          <a:xfrm>
            <a:off x="1517076" y="1230489"/>
            <a:ext cx="14376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(2,3) on the line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6196476" y="1230489"/>
            <a:ext cx="14376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Even y-intercept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3777793" y="5692801"/>
            <a:ext cx="14376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Positive gradient</a:t>
            </a:r>
            <a:endParaRPr lang="en-US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3"/>
          <p:cNvGrpSpPr/>
          <p:nvPr/>
        </p:nvGrpSpPr>
        <p:grpSpPr>
          <a:xfrm>
            <a:off x="2201178" y="1230489"/>
            <a:ext cx="4521433" cy="4320480"/>
            <a:chOff x="971600" y="548680"/>
            <a:chExt cx="6480720" cy="6192688"/>
          </a:xfrm>
          <a:noFill/>
        </p:grpSpPr>
        <p:sp>
          <p:nvSpPr>
            <p:cNvPr id="5" name="Oval 4"/>
            <p:cNvSpPr/>
            <p:nvPr/>
          </p:nvSpPr>
          <p:spPr>
            <a:xfrm>
              <a:off x="971600" y="548680"/>
              <a:ext cx="4320480" cy="432048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" name="Oval 5"/>
            <p:cNvSpPr/>
            <p:nvPr/>
          </p:nvSpPr>
          <p:spPr>
            <a:xfrm>
              <a:off x="3131840" y="548680"/>
              <a:ext cx="4320480" cy="432048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" name="Oval 6"/>
            <p:cNvSpPr/>
            <p:nvPr/>
          </p:nvSpPr>
          <p:spPr>
            <a:xfrm>
              <a:off x="2051720" y="2420888"/>
              <a:ext cx="4320480" cy="432048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8" name="TextBox 7"/>
          <p:cNvSpPr txBox="1"/>
          <p:nvPr/>
        </p:nvSpPr>
        <p:spPr>
          <a:xfrm>
            <a:off x="1517076" y="1230489"/>
            <a:ext cx="14376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m=3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6422254" y="1092158"/>
            <a:ext cx="14376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Passes through (2,8)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3777793" y="5692801"/>
            <a:ext cx="14376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c=3</a:t>
            </a:r>
            <a:endParaRPr lang="en-US" dirty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3"/>
          <p:cNvGrpSpPr/>
          <p:nvPr/>
        </p:nvGrpSpPr>
        <p:grpSpPr>
          <a:xfrm>
            <a:off x="2201178" y="1230489"/>
            <a:ext cx="4521433" cy="4320480"/>
            <a:chOff x="971600" y="548680"/>
            <a:chExt cx="6480720" cy="6192688"/>
          </a:xfrm>
          <a:noFill/>
        </p:grpSpPr>
        <p:sp>
          <p:nvSpPr>
            <p:cNvPr id="5" name="Oval 4"/>
            <p:cNvSpPr/>
            <p:nvPr/>
          </p:nvSpPr>
          <p:spPr>
            <a:xfrm>
              <a:off x="971600" y="548680"/>
              <a:ext cx="4320480" cy="432048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" name="Oval 5"/>
            <p:cNvSpPr/>
            <p:nvPr/>
          </p:nvSpPr>
          <p:spPr>
            <a:xfrm>
              <a:off x="3131840" y="548680"/>
              <a:ext cx="4320480" cy="432048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" name="Oval 6"/>
            <p:cNvSpPr/>
            <p:nvPr/>
          </p:nvSpPr>
          <p:spPr>
            <a:xfrm>
              <a:off x="2051720" y="2420888"/>
              <a:ext cx="4320480" cy="432048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8" name="TextBox 7"/>
          <p:cNvSpPr txBox="1"/>
          <p:nvPr/>
        </p:nvSpPr>
        <p:spPr>
          <a:xfrm>
            <a:off x="1517076" y="1230489"/>
            <a:ext cx="14376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Gradient of 3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6196476" y="1230489"/>
            <a:ext cx="14376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Goes through (3,6)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3777793" y="5692801"/>
            <a:ext cx="14376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y-intercept at (0,2)</a:t>
            </a:r>
            <a:endParaRPr lang="en-US" dirty="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Quadratic Equations</a:t>
            </a:r>
            <a:endParaRPr lang="en-GB" dirty="0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3"/>
          <p:cNvGrpSpPr/>
          <p:nvPr/>
        </p:nvGrpSpPr>
        <p:grpSpPr>
          <a:xfrm>
            <a:off x="2201178" y="1230489"/>
            <a:ext cx="4521433" cy="4320480"/>
            <a:chOff x="971600" y="548680"/>
            <a:chExt cx="6480720" cy="6192688"/>
          </a:xfrm>
          <a:noFill/>
        </p:grpSpPr>
        <p:sp>
          <p:nvSpPr>
            <p:cNvPr id="5" name="Oval 4"/>
            <p:cNvSpPr/>
            <p:nvPr/>
          </p:nvSpPr>
          <p:spPr>
            <a:xfrm>
              <a:off x="971600" y="548680"/>
              <a:ext cx="4320480" cy="432048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" name="Oval 5"/>
            <p:cNvSpPr/>
            <p:nvPr/>
          </p:nvSpPr>
          <p:spPr>
            <a:xfrm>
              <a:off x="3131840" y="548680"/>
              <a:ext cx="4320480" cy="432048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" name="Oval 6"/>
            <p:cNvSpPr/>
            <p:nvPr/>
          </p:nvSpPr>
          <p:spPr>
            <a:xfrm>
              <a:off x="2051720" y="2420888"/>
              <a:ext cx="4320480" cy="432048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8" name="TextBox 7"/>
          <p:cNvSpPr txBox="1"/>
          <p:nvPr/>
        </p:nvSpPr>
        <p:spPr>
          <a:xfrm>
            <a:off x="1257432" y="1230489"/>
            <a:ext cx="14376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Integer Solutions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6196476" y="1230489"/>
            <a:ext cx="14376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Crosses x-axis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3777793" y="5692801"/>
            <a:ext cx="14376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x=0 is a line of symmetry</a:t>
            </a:r>
            <a:endParaRPr lang="en-US" dirty="0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3"/>
          <p:cNvGrpSpPr/>
          <p:nvPr/>
        </p:nvGrpSpPr>
        <p:grpSpPr>
          <a:xfrm>
            <a:off x="2201178" y="1230489"/>
            <a:ext cx="4521433" cy="4320480"/>
            <a:chOff x="971600" y="548680"/>
            <a:chExt cx="6480720" cy="6192688"/>
          </a:xfrm>
          <a:noFill/>
        </p:grpSpPr>
        <p:sp>
          <p:nvSpPr>
            <p:cNvPr id="5" name="Oval 4"/>
            <p:cNvSpPr/>
            <p:nvPr/>
          </p:nvSpPr>
          <p:spPr>
            <a:xfrm>
              <a:off x="971600" y="548680"/>
              <a:ext cx="4320480" cy="432048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" name="Oval 5"/>
            <p:cNvSpPr/>
            <p:nvPr/>
          </p:nvSpPr>
          <p:spPr>
            <a:xfrm>
              <a:off x="3131840" y="548680"/>
              <a:ext cx="4320480" cy="432048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" name="Oval 6"/>
            <p:cNvSpPr/>
            <p:nvPr/>
          </p:nvSpPr>
          <p:spPr>
            <a:xfrm>
              <a:off x="2051720" y="2420888"/>
              <a:ext cx="4320480" cy="432048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8" name="TextBox 7"/>
          <p:cNvSpPr txBox="1"/>
          <p:nvPr/>
        </p:nvSpPr>
        <p:spPr>
          <a:xfrm>
            <a:off x="1517076" y="1230489"/>
            <a:ext cx="14376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(x+2) a factor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6196476" y="1230489"/>
            <a:ext cx="14376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(x-3) a factor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3777793" y="5692801"/>
            <a:ext cx="14376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(x+5) a factor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641911" cy="2970137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3393542" y="1790401"/>
            <a:ext cx="18466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 smtClean="0"/>
          </a:p>
          <a:p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46447" y="1600605"/>
            <a:ext cx="4305300" cy="4102100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3497639" y="346977"/>
            <a:ext cx="2352578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Numbers</a:t>
            </a:r>
            <a:endParaRPr lang="en-US" sz="3200" dirty="0"/>
          </a:p>
        </p:txBody>
      </p:sp>
      <p:sp>
        <p:nvSpPr>
          <p:cNvPr id="13" name="TextBox 12"/>
          <p:cNvSpPr txBox="1"/>
          <p:nvPr/>
        </p:nvSpPr>
        <p:spPr>
          <a:xfrm>
            <a:off x="1130037" y="1695949"/>
            <a:ext cx="14778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Multiples of 5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6391517" y="1880615"/>
            <a:ext cx="10409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3n + 1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5288096" y="5518039"/>
            <a:ext cx="18526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Triangle Numbers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169970142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Handling Data</a:t>
            </a:r>
            <a:endParaRPr lang="en-GB" dirty="0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3"/>
          <p:cNvGrpSpPr/>
          <p:nvPr/>
        </p:nvGrpSpPr>
        <p:grpSpPr>
          <a:xfrm>
            <a:off x="2201178" y="1230489"/>
            <a:ext cx="4521433" cy="4320480"/>
            <a:chOff x="971600" y="548680"/>
            <a:chExt cx="6480720" cy="6192688"/>
          </a:xfrm>
          <a:noFill/>
        </p:grpSpPr>
        <p:sp>
          <p:nvSpPr>
            <p:cNvPr id="5" name="Oval 4"/>
            <p:cNvSpPr/>
            <p:nvPr/>
          </p:nvSpPr>
          <p:spPr>
            <a:xfrm>
              <a:off x="971600" y="548680"/>
              <a:ext cx="4320480" cy="432048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" name="Oval 5"/>
            <p:cNvSpPr/>
            <p:nvPr/>
          </p:nvSpPr>
          <p:spPr>
            <a:xfrm>
              <a:off x="3131840" y="548680"/>
              <a:ext cx="4320480" cy="432048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" name="Oval 6"/>
            <p:cNvSpPr/>
            <p:nvPr/>
          </p:nvSpPr>
          <p:spPr>
            <a:xfrm>
              <a:off x="2051720" y="2420888"/>
              <a:ext cx="4320480" cy="432048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8" name="TextBox 7"/>
          <p:cNvSpPr txBox="1"/>
          <p:nvPr/>
        </p:nvSpPr>
        <p:spPr>
          <a:xfrm>
            <a:off x="1517076" y="1230489"/>
            <a:ext cx="14376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Mode = 5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6196476" y="1230489"/>
            <a:ext cx="14376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Mean = 5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3777793" y="5692801"/>
            <a:ext cx="14376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Median = 5</a:t>
            </a:r>
            <a:endParaRPr lang="en-US" dirty="0"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3"/>
          <p:cNvGrpSpPr/>
          <p:nvPr/>
        </p:nvGrpSpPr>
        <p:grpSpPr>
          <a:xfrm>
            <a:off x="2201178" y="1230489"/>
            <a:ext cx="4521433" cy="4320480"/>
            <a:chOff x="971600" y="548680"/>
            <a:chExt cx="6480720" cy="6192688"/>
          </a:xfrm>
          <a:noFill/>
        </p:grpSpPr>
        <p:sp>
          <p:nvSpPr>
            <p:cNvPr id="5" name="Oval 4"/>
            <p:cNvSpPr/>
            <p:nvPr/>
          </p:nvSpPr>
          <p:spPr>
            <a:xfrm>
              <a:off x="971600" y="548680"/>
              <a:ext cx="4320480" cy="432048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" name="Oval 5"/>
            <p:cNvSpPr/>
            <p:nvPr/>
          </p:nvSpPr>
          <p:spPr>
            <a:xfrm>
              <a:off x="3131840" y="548680"/>
              <a:ext cx="4320480" cy="432048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" name="Oval 6"/>
            <p:cNvSpPr/>
            <p:nvPr/>
          </p:nvSpPr>
          <p:spPr>
            <a:xfrm>
              <a:off x="2051720" y="2420888"/>
              <a:ext cx="4320480" cy="432048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8" name="TextBox 7"/>
          <p:cNvSpPr txBox="1"/>
          <p:nvPr/>
        </p:nvSpPr>
        <p:spPr>
          <a:xfrm>
            <a:off x="1517076" y="1230489"/>
            <a:ext cx="14376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Median = 5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6196476" y="1230489"/>
            <a:ext cx="14376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Mean = 6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3777793" y="5692801"/>
            <a:ext cx="14376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Range = 7</a:t>
            </a:r>
            <a:endParaRPr lang="en-US" dirty="0"/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3"/>
          <p:cNvGrpSpPr/>
          <p:nvPr/>
        </p:nvGrpSpPr>
        <p:grpSpPr>
          <a:xfrm>
            <a:off x="2201178" y="1230489"/>
            <a:ext cx="4521433" cy="4320480"/>
            <a:chOff x="971600" y="548680"/>
            <a:chExt cx="6480720" cy="6192688"/>
          </a:xfrm>
          <a:noFill/>
        </p:grpSpPr>
        <p:sp>
          <p:nvSpPr>
            <p:cNvPr id="5" name="Oval 4"/>
            <p:cNvSpPr/>
            <p:nvPr/>
          </p:nvSpPr>
          <p:spPr>
            <a:xfrm>
              <a:off x="971600" y="548680"/>
              <a:ext cx="4320480" cy="432048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" name="Oval 5"/>
            <p:cNvSpPr/>
            <p:nvPr/>
          </p:nvSpPr>
          <p:spPr>
            <a:xfrm>
              <a:off x="3131840" y="548680"/>
              <a:ext cx="4320480" cy="432048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" name="Oval 6"/>
            <p:cNvSpPr/>
            <p:nvPr/>
          </p:nvSpPr>
          <p:spPr>
            <a:xfrm>
              <a:off x="2051720" y="2420888"/>
              <a:ext cx="4320480" cy="432048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8" name="TextBox 7"/>
          <p:cNvSpPr txBox="1"/>
          <p:nvPr/>
        </p:nvSpPr>
        <p:spPr>
          <a:xfrm>
            <a:off x="1517076" y="1230489"/>
            <a:ext cx="14376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Mode = 1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6410965" y="1230489"/>
            <a:ext cx="143767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Mean and Median estimated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3708322" y="5692801"/>
            <a:ext cx="181194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Mean &gt; Median (or estimates thereof)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248356" y="304800"/>
            <a:ext cx="43220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Give (grouped/ungrouped) frequency tables</a:t>
            </a:r>
            <a:endParaRPr lang="en-GB" dirty="0"/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KS5 Functions</a:t>
            </a:r>
            <a:endParaRPr lang="en-GB" dirty="0"/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3"/>
          <p:cNvGrpSpPr/>
          <p:nvPr/>
        </p:nvGrpSpPr>
        <p:grpSpPr>
          <a:xfrm>
            <a:off x="2201178" y="1230489"/>
            <a:ext cx="4521433" cy="4320480"/>
            <a:chOff x="971600" y="548680"/>
            <a:chExt cx="6480720" cy="6192688"/>
          </a:xfrm>
          <a:noFill/>
        </p:grpSpPr>
        <p:sp>
          <p:nvSpPr>
            <p:cNvPr id="5" name="Oval 4"/>
            <p:cNvSpPr/>
            <p:nvPr/>
          </p:nvSpPr>
          <p:spPr>
            <a:xfrm>
              <a:off x="971600" y="548680"/>
              <a:ext cx="4320480" cy="432048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" name="Oval 5"/>
            <p:cNvSpPr/>
            <p:nvPr/>
          </p:nvSpPr>
          <p:spPr>
            <a:xfrm>
              <a:off x="3131840" y="548680"/>
              <a:ext cx="4320480" cy="432048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" name="Oval 6"/>
            <p:cNvSpPr/>
            <p:nvPr/>
          </p:nvSpPr>
          <p:spPr>
            <a:xfrm>
              <a:off x="2051720" y="2420888"/>
              <a:ext cx="4320480" cy="432048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8" name="TextBox 7"/>
          <p:cNvSpPr txBox="1"/>
          <p:nvPr/>
        </p:nvSpPr>
        <p:spPr>
          <a:xfrm>
            <a:off x="1517076" y="1230489"/>
            <a:ext cx="14376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Quadratic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6196476" y="1230489"/>
            <a:ext cx="14376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Range y </a:t>
            </a:r>
            <a:r>
              <a:rPr lang="en-US" dirty="0" smtClean="0">
                <a:latin typeface="Times New Roman"/>
                <a:cs typeface="Times New Roman"/>
              </a:rPr>
              <a:t>≤0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3777793" y="5692801"/>
            <a:ext cx="14376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Domain x</a:t>
            </a:r>
            <a:r>
              <a:rPr lang="en-US" dirty="0" smtClean="0">
                <a:latin typeface="Times New Roman"/>
                <a:cs typeface="Times New Roman"/>
              </a:rPr>
              <a:t>≥0</a:t>
            </a:r>
            <a:endParaRPr lang="en-US" dirty="0"/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3"/>
          <p:cNvGrpSpPr/>
          <p:nvPr/>
        </p:nvGrpSpPr>
        <p:grpSpPr>
          <a:xfrm>
            <a:off x="2201178" y="1230489"/>
            <a:ext cx="4521433" cy="4320480"/>
            <a:chOff x="971600" y="548680"/>
            <a:chExt cx="6480720" cy="6192688"/>
          </a:xfrm>
          <a:noFill/>
        </p:grpSpPr>
        <p:sp>
          <p:nvSpPr>
            <p:cNvPr id="5" name="Oval 4"/>
            <p:cNvSpPr/>
            <p:nvPr/>
          </p:nvSpPr>
          <p:spPr>
            <a:xfrm>
              <a:off x="971600" y="548680"/>
              <a:ext cx="4320480" cy="432048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" name="Oval 5"/>
            <p:cNvSpPr/>
            <p:nvPr/>
          </p:nvSpPr>
          <p:spPr>
            <a:xfrm>
              <a:off x="3131840" y="548680"/>
              <a:ext cx="4320480" cy="432048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" name="Oval 6"/>
            <p:cNvSpPr/>
            <p:nvPr/>
          </p:nvSpPr>
          <p:spPr>
            <a:xfrm>
              <a:off x="2051720" y="2420888"/>
              <a:ext cx="4320480" cy="432048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8" name="TextBox 7"/>
          <p:cNvSpPr txBox="1"/>
          <p:nvPr/>
        </p:nvSpPr>
        <p:spPr>
          <a:xfrm>
            <a:off x="1517076" y="1230489"/>
            <a:ext cx="14376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Odd function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6196476" y="1230489"/>
            <a:ext cx="14376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Infinite domain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3777793" y="5692801"/>
            <a:ext cx="14376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Infinite range</a:t>
            </a:r>
            <a:endParaRPr lang="en-US" dirty="0"/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3"/>
          <p:cNvGrpSpPr/>
          <p:nvPr/>
        </p:nvGrpSpPr>
        <p:grpSpPr>
          <a:xfrm>
            <a:off x="2201178" y="1230489"/>
            <a:ext cx="4521433" cy="4320480"/>
            <a:chOff x="971600" y="548680"/>
            <a:chExt cx="6480720" cy="6192688"/>
          </a:xfrm>
          <a:noFill/>
        </p:grpSpPr>
        <p:sp>
          <p:nvSpPr>
            <p:cNvPr id="5" name="Oval 4"/>
            <p:cNvSpPr/>
            <p:nvPr/>
          </p:nvSpPr>
          <p:spPr>
            <a:xfrm>
              <a:off x="971600" y="548680"/>
              <a:ext cx="4320480" cy="432048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" name="Oval 5"/>
            <p:cNvSpPr/>
            <p:nvPr/>
          </p:nvSpPr>
          <p:spPr>
            <a:xfrm>
              <a:off x="3131840" y="548680"/>
              <a:ext cx="4320480" cy="432048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" name="Oval 6"/>
            <p:cNvSpPr/>
            <p:nvPr/>
          </p:nvSpPr>
          <p:spPr>
            <a:xfrm>
              <a:off x="2051720" y="2420888"/>
              <a:ext cx="4320480" cy="432048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8" name="TextBox 7"/>
          <p:cNvSpPr txBox="1"/>
          <p:nvPr/>
        </p:nvSpPr>
        <p:spPr>
          <a:xfrm>
            <a:off x="1517076" y="1230489"/>
            <a:ext cx="14376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f(3)=2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6196476" y="1230489"/>
            <a:ext cx="14376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f’(1)=0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3777793" y="5692801"/>
            <a:ext cx="14376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f(-1)=0</a:t>
            </a:r>
            <a:endParaRPr lang="en-US" dirty="0"/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Others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Fractions</a:t>
            </a:r>
          </a:p>
          <a:p>
            <a:r>
              <a:rPr lang="en-GB" dirty="0" smtClean="0"/>
              <a:t>3D shapes</a:t>
            </a:r>
          </a:p>
          <a:p>
            <a:r>
              <a:rPr lang="en-GB" dirty="0" smtClean="0"/>
              <a:t>Simultaneous equations</a:t>
            </a:r>
          </a:p>
          <a:p>
            <a:r>
              <a:rPr lang="en-GB" dirty="0" smtClean="0"/>
              <a:t>Modulus equations</a:t>
            </a:r>
          </a:p>
          <a:p>
            <a:r>
              <a:rPr lang="en-GB" dirty="0" smtClean="0"/>
              <a:t>Matrices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3"/>
          <p:cNvGrpSpPr/>
          <p:nvPr/>
        </p:nvGrpSpPr>
        <p:grpSpPr>
          <a:xfrm>
            <a:off x="2201178" y="1230489"/>
            <a:ext cx="4521433" cy="4320480"/>
            <a:chOff x="971600" y="548680"/>
            <a:chExt cx="6480720" cy="6192688"/>
          </a:xfrm>
          <a:noFill/>
        </p:grpSpPr>
        <p:sp>
          <p:nvSpPr>
            <p:cNvPr id="5" name="Oval 4"/>
            <p:cNvSpPr/>
            <p:nvPr/>
          </p:nvSpPr>
          <p:spPr>
            <a:xfrm>
              <a:off x="971600" y="548680"/>
              <a:ext cx="4320480" cy="432048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" name="Oval 5"/>
            <p:cNvSpPr/>
            <p:nvPr/>
          </p:nvSpPr>
          <p:spPr>
            <a:xfrm>
              <a:off x="3131840" y="548680"/>
              <a:ext cx="4320480" cy="432048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" name="Oval 6"/>
            <p:cNvSpPr/>
            <p:nvPr/>
          </p:nvSpPr>
          <p:spPr>
            <a:xfrm>
              <a:off x="2051720" y="2420888"/>
              <a:ext cx="4320480" cy="432048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8" name="TextBox 7"/>
          <p:cNvSpPr txBox="1"/>
          <p:nvPr/>
        </p:nvSpPr>
        <p:spPr>
          <a:xfrm>
            <a:off x="1517076" y="1230489"/>
            <a:ext cx="14376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Equivalent to 1/3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6196476" y="1230489"/>
            <a:ext cx="14376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In simplest form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3777793" y="5692801"/>
            <a:ext cx="14376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Prime denominator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3777793" y="246390"/>
            <a:ext cx="151259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 smtClean="0"/>
              <a:t>Fractions</a:t>
            </a:r>
            <a:endParaRPr lang="en-GB" sz="2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641911" cy="2970137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3393542" y="1790401"/>
            <a:ext cx="18466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 smtClean="0"/>
          </a:p>
          <a:p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46447" y="1600605"/>
            <a:ext cx="4305300" cy="4102100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3497639" y="346977"/>
            <a:ext cx="2352578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Polygons</a:t>
            </a:r>
            <a:endParaRPr lang="en-US" sz="3200" dirty="0"/>
          </a:p>
        </p:txBody>
      </p:sp>
      <p:sp>
        <p:nvSpPr>
          <p:cNvPr id="13" name="TextBox 12"/>
          <p:cNvSpPr txBox="1"/>
          <p:nvPr/>
        </p:nvSpPr>
        <p:spPr>
          <a:xfrm>
            <a:off x="1130037" y="1695949"/>
            <a:ext cx="15183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Quadrilaterals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6391517" y="1790401"/>
            <a:ext cx="158920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Even number of sides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5465059" y="5379539"/>
            <a:ext cx="18529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More than 1 line of symmetry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922894712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3"/>
          <p:cNvGrpSpPr/>
          <p:nvPr/>
        </p:nvGrpSpPr>
        <p:grpSpPr>
          <a:xfrm>
            <a:off x="2201178" y="1230489"/>
            <a:ext cx="4521433" cy="4320480"/>
            <a:chOff x="971600" y="548680"/>
            <a:chExt cx="6480720" cy="6192688"/>
          </a:xfrm>
          <a:noFill/>
        </p:grpSpPr>
        <p:sp>
          <p:nvSpPr>
            <p:cNvPr id="5" name="Oval 4"/>
            <p:cNvSpPr/>
            <p:nvPr/>
          </p:nvSpPr>
          <p:spPr>
            <a:xfrm>
              <a:off x="971600" y="548680"/>
              <a:ext cx="4320480" cy="432048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" name="Oval 5"/>
            <p:cNvSpPr/>
            <p:nvPr/>
          </p:nvSpPr>
          <p:spPr>
            <a:xfrm>
              <a:off x="3131840" y="548680"/>
              <a:ext cx="4320480" cy="432048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" name="Oval 6"/>
            <p:cNvSpPr/>
            <p:nvPr/>
          </p:nvSpPr>
          <p:spPr>
            <a:xfrm>
              <a:off x="2051720" y="2420888"/>
              <a:ext cx="4320480" cy="432048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8" name="TextBox 7"/>
          <p:cNvSpPr txBox="1"/>
          <p:nvPr/>
        </p:nvSpPr>
        <p:spPr>
          <a:xfrm>
            <a:off x="907334" y="2779426"/>
            <a:ext cx="143767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err="1" smtClean="0"/>
              <a:t>a,b,d,e</a:t>
            </a:r>
            <a:r>
              <a:rPr lang="en-US" dirty="0" smtClean="0"/>
              <a:t> not multiples of each other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6196476" y="1230489"/>
            <a:ext cx="14376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x and y are negative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3777793" y="5550969"/>
            <a:ext cx="14376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b and e negative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2514186" y="246390"/>
            <a:ext cx="368229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 smtClean="0"/>
              <a:t>Simultaneous Equations</a:t>
            </a:r>
            <a:endParaRPr lang="en-GB" sz="2800" dirty="0"/>
          </a:p>
        </p:txBody>
      </p:sp>
      <p:sp>
        <p:nvSpPr>
          <p:cNvPr id="12" name="TextBox 11"/>
          <p:cNvSpPr txBox="1"/>
          <p:nvPr/>
        </p:nvSpPr>
        <p:spPr>
          <a:xfrm>
            <a:off x="188497" y="611959"/>
            <a:ext cx="14376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err="1" smtClean="0"/>
              <a:t>ax+by</a:t>
            </a:r>
            <a:r>
              <a:rPr lang="en-US" dirty="0" smtClean="0"/>
              <a:t>=c</a:t>
            </a:r>
          </a:p>
          <a:p>
            <a:pPr algn="ctr"/>
            <a:r>
              <a:rPr lang="en-US" dirty="0" err="1" smtClean="0"/>
              <a:t>dx+ey</a:t>
            </a:r>
            <a:r>
              <a:rPr lang="en-US" dirty="0" smtClean="0"/>
              <a:t>=f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7634150" y="1415155"/>
            <a:ext cx="15098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OR: x=-2, y=-3</a:t>
            </a:r>
            <a:endParaRPr lang="en-US" dirty="0"/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3"/>
          <p:cNvGrpSpPr/>
          <p:nvPr/>
        </p:nvGrpSpPr>
        <p:grpSpPr>
          <a:xfrm>
            <a:off x="2201178" y="1230489"/>
            <a:ext cx="4521433" cy="4320480"/>
            <a:chOff x="971600" y="548680"/>
            <a:chExt cx="6480720" cy="6192688"/>
          </a:xfrm>
          <a:noFill/>
        </p:grpSpPr>
        <p:sp>
          <p:nvSpPr>
            <p:cNvPr id="5" name="Oval 4"/>
            <p:cNvSpPr/>
            <p:nvPr/>
          </p:nvSpPr>
          <p:spPr>
            <a:xfrm>
              <a:off x="971600" y="548680"/>
              <a:ext cx="4320480" cy="432048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" name="Oval 5"/>
            <p:cNvSpPr/>
            <p:nvPr/>
          </p:nvSpPr>
          <p:spPr>
            <a:xfrm>
              <a:off x="3131840" y="548680"/>
              <a:ext cx="4320480" cy="432048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" name="Oval 6"/>
            <p:cNvSpPr/>
            <p:nvPr/>
          </p:nvSpPr>
          <p:spPr>
            <a:xfrm>
              <a:off x="2051720" y="2420888"/>
              <a:ext cx="4320480" cy="432048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8" name="TextBox 7"/>
          <p:cNvSpPr txBox="1"/>
          <p:nvPr/>
        </p:nvSpPr>
        <p:spPr>
          <a:xfrm>
            <a:off x="1517076" y="1230489"/>
            <a:ext cx="14376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b=0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6196476" y="1230489"/>
            <a:ext cx="14376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Only one solution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3777793" y="5692801"/>
            <a:ext cx="14376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Solutions include x=0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261547" y="769610"/>
            <a:ext cx="49539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>
                <a:latin typeface="+mj-lt"/>
                <a:cs typeface="Arial" pitchFamily="34" charset="0"/>
              </a:rPr>
              <a:t>Equations of the form |</a:t>
            </a:r>
            <a:r>
              <a:rPr lang="en-GB" dirty="0" err="1" smtClean="0">
                <a:latin typeface="+mj-lt"/>
                <a:cs typeface="Arial" pitchFamily="34" charset="0"/>
              </a:rPr>
              <a:t>ax+b</a:t>
            </a:r>
            <a:r>
              <a:rPr lang="en-GB" dirty="0" smtClean="0">
                <a:latin typeface="+mj-lt"/>
                <a:cs typeface="Arial" pitchFamily="34" charset="0"/>
              </a:rPr>
              <a:t>|=|</a:t>
            </a:r>
            <a:r>
              <a:rPr lang="en-GB" dirty="0" err="1" smtClean="0">
                <a:latin typeface="+mj-lt"/>
                <a:cs typeface="Arial" pitchFamily="34" charset="0"/>
              </a:rPr>
              <a:t>cx+d</a:t>
            </a:r>
            <a:r>
              <a:rPr lang="en-GB" dirty="0" smtClean="0">
                <a:latin typeface="+mj-lt"/>
                <a:cs typeface="Arial" pitchFamily="34" charset="0"/>
              </a:rPr>
              <a:t>| (or ≥,≤,&lt;,&gt;,=)</a:t>
            </a:r>
            <a:endParaRPr lang="en-GB" dirty="0">
              <a:latin typeface="+mj-lt"/>
              <a:cs typeface="Arial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205529" y="246390"/>
            <a:ext cx="299094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 smtClean="0"/>
              <a:t>Modulus Equations</a:t>
            </a:r>
            <a:endParaRPr lang="en-GB" sz="2800" dirty="0"/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3"/>
          <p:cNvGrpSpPr/>
          <p:nvPr/>
        </p:nvGrpSpPr>
        <p:grpSpPr>
          <a:xfrm>
            <a:off x="2201178" y="1230489"/>
            <a:ext cx="4521433" cy="4320480"/>
            <a:chOff x="971600" y="548680"/>
            <a:chExt cx="6480720" cy="6192688"/>
          </a:xfrm>
          <a:noFill/>
        </p:grpSpPr>
        <p:sp>
          <p:nvSpPr>
            <p:cNvPr id="5" name="Oval 4"/>
            <p:cNvSpPr/>
            <p:nvPr/>
          </p:nvSpPr>
          <p:spPr>
            <a:xfrm>
              <a:off x="971600" y="548680"/>
              <a:ext cx="4320480" cy="432048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" name="Oval 5"/>
            <p:cNvSpPr/>
            <p:nvPr/>
          </p:nvSpPr>
          <p:spPr>
            <a:xfrm>
              <a:off x="3131840" y="548680"/>
              <a:ext cx="4320480" cy="432048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" name="Oval 6"/>
            <p:cNvSpPr/>
            <p:nvPr/>
          </p:nvSpPr>
          <p:spPr>
            <a:xfrm>
              <a:off x="2051720" y="2420888"/>
              <a:ext cx="4320480" cy="432048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8" name="TextBox 7"/>
          <p:cNvSpPr txBox="1"/>
          <p:nvPr/>
        </p:nvSpPr>
        <p:spPr>
          <a:xfrm>
            <a:off x="1517076" y="1230489"/>
            <a:ext cx="14376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Orthogonal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6196476" y="1230489"/>
            <a:ext cx="14376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Singular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3777793" y="5692801"/>
            <a:ext cx="14376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Diagonal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3777793" y="246390"/>
            <a:ext cx="145892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 smtClean="0"/>
              <a:t>Matrices</a:t>
            </a:r>
            <a:endParaRPr lang="en-GB" sz="2800" dirty="0"/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Problem Solving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This Venn diagram admits questions into the regions, with techniques for solving them around the outside.</a:t>
            </a:r>
            <a:br>
              <a:rPr lang="en-GB" dirty="0" smtClean="0"/>
            </a:br>
            <a:r>
              <a:rPr lang="en-GB" dirty="0" smtClean="0"/>
              <a:t>(These were intended as needing both, but a different interpretation would be questions that admit different methods of solution)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3"/>
          <p:cNvGrpSpPr/>
          <p:nvPr/>
        </p:nvGrpSpPr>
        <p:grpSpPr>
          <a:xfrm>
            <a:off x="2201178" y="1230489"/>
            <a:ext cx="4521433" cy="4320480"/>
            <a:chOff x="971600" y="548680"/>
            <a:chExt cx="6480720" cy="6192688"/>
          </a:xfrm>
          <a:noFill/>
        </p:grpSpPr>
        <p:sp>
          <p:nvSpPr>
            <p:cNvPr id="5" name="Oval 4"/>
            <p:cNvSpPr/>
            <p:nvPr/>
          </p:nvSpPr>
          <p:spPr>
            <a:xfrm>
              <a:off x="971600" y="548680"/>
              <a:ext cx="4320480" cy="432048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" name="Oval 5"/>
            <p:cNvSpPr/>
            <p:nvPr/>
          </p:nvSpPr>
          <p:spPr>
            <a:xfrm>
              <a:off x="3131840" y="548680"/>
              <a:ext cx="4320480" cy="432048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" name="Oval 6"/>
            <p:cNvSpPr/>
            <p:nvPr/>
          </p:nvSpPr>
          <p:spPr>
            <a:xfrm>
              <a:off x="2051720" y="2420888"/>
              <a:ext cx="4320480" cy="432048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8" name="TextBox 7"/>
          <p:cNvSpPr txBox="1"/>
          <p:nvPr/>
        </p:nvSpPr>
        <p:spPr>
          <a:xfrm>
            <a:off x="0" y="1230489"/>
            <a:ext cx="261608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“Baby” trigonometry</a:t>
            </a:r>
            <a:br>
              <a:rPr lang="en-US" dirty="0" smtClean="0"/>
            </a:br>
            <a:r>
              <a:rPr lang="en-US" dirty="0" smtClean="0"/>
              <a:t>(In a right-angled triangle)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6196476" y="1230489"/>
            <a:ext cx="14376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Sine Rule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3777793" y="5692801"/>
            <a:ext cx="14376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Pythagoras’ Theorem</a:t>
            </a:r>
            <a:endParaRPr lang="en-US" dirty="0"/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Colourful Blank Venn Diagrams</a:t>
            </a:r>
            <a:endParaRPr lang="en-GB" dirty="0"/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8"/>
          <p:cNvGrpSpPr/>
          <p:nvPr/>
        </p:nvGrpSpPr>
        <p:grpSpPr>
          <a:xfrm>
            <a:off x="971600" y="548680"/>
            <a:ext cx="6480720" cy="6192688"/>
            <a:chOff x="971600" y="548680"/>
            <a:chExt cx="6480720" cy="6192688"/>
          </a:xfrm>
          <a:noFill/>
        </p:grpSpPr>
        <p:sp>
          <p:nvSpPr>
            <p:cNvPr id="4" name="Oval 3"/>
            <p:cNvSpPr/>
            <p:nvPr/>
          </p:nvSpPr>
          <p:spPr>
            <a:xfrm>
              <a:off x="971600" y="548680"/>
              <a:ext cx="4320480" cy="432048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" name="Oval 6"/>
            <p:cNvSpPr/>
            <p:nvPr/>
          </p:nvSpPr>
          <p:spPr>
            <a:xfrm>
              <a:off x="3131840" y="548680"/>
              <a:ext cx="4320480" cy="432048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" name="Oval 7"/>
            <p:cNvSpPr/>
            <p:nvPr/>
          </p:nvSpPr>
          <p:spPr>
            <a:xfrm>
              <a:off x="2051720" y="2420888"/>
              <a:ext cx="4320480" cy="432048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8"/>
          <p:cNvGrpSpPr/>
          <p:nvPr/>
        </p:nvGrpSpPr>
        <p:grpSpPr>
          <a:xfrm>
            <a:off x="971600" y="548680"/>
            <a:ext cx="6480720" cy="6192688"/>
            <a:chOff x="971600" y="548680"/>
            <a:chExt cx="6480720" cy="6192688"/>
          </a:xfrm>
        </p:grpSpPr>
        <p:sp>
          <p:nvSpPr>
            <p:cNvPr id="8" name="Oval 7"/>
            <p:cNvSpPr/>
            <p:nvPr/>
          </p:nvSpPr>
          <p:spPr>
            <a:xfrm>
              <a:off x="2051720" y="2420888"/>
              <a:ext cx="4320480" cy="4320480"/>
            </a:xfrm>
            <a:prstGeom prst="ellipse">
              <a:avLst/>
            </a:prstGeom>
            <a:solidFill>
              <a:srgbClr val="FFFF00">
                <a:alpha val="90000"/>
              </a:srgb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" name="Oval 3"/>
            <p:cNvSpPr/>
            <p:nvPr/>
          </p:nvSpPr>
          <p:spPr>
            <a:xfrm>
              <a:off x="971600" y="548680"/>
              <a:ext cx="4320480" cy="4320480"/>
            </a:xfrm>
            <a:prstGeom prst="ellipse">
              <a:avLst/>
            </a:prstGeom>
            <a:solidFill>
              <a:schemeClr val="accent1">
                <a:lumMod val="75000"/>
                <a:alpha val="4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" name="Oval 6"/>
            <p:cNvSpPr/>
            <p:nvPr/>
          </p:nvSpPr>
          <p:spPr>
            <a:xfrm>
              <a:off x="3131840" y="548680"/>
              <a:ext cx="4320480" cy="4320480"/>
            </a:xfrm>
            <a:prstGeom prst="ellipse">
              <a:avLst/>
            </a:prstGeom>
            <a:solidFill>
              <a:srgbClr val="FF0000">
                <a:alpha val="27000"/>
              </a:srgb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8"/>
          <p:cNvGrpSpPr/>
          <p:nvPr/>
        </p:nvGrpSpPr>
        <p:grpSpPr>
          <a:xfrm>
            <a:off x="971600" y="548680"/>
            <a:ext cx="6480720" cy="6192688"/>
            <a:chOff x="971600" y="548680"/>
            <a:chExt cx="6480720" cy="6192688"/>
          </a:xfrm>
          <a:noFill/>
        </p:grpSpPr>
        <p:sp>
          <p:nvSpPr>
            <p:cNvPr id="4" name="Oval 3"/>
            <p:cNvSpPr/>
            <p:nvPr/>
          </p:nvSpPr>
          <p:spPr>
            <a:xfrm>
              <a:off x="971600" y="548680"/>
              <a:ext cx="4320480" cy="4320480"/>
            </a:xfrm>
            <a:prstGeom prst="ellipse">
              <a:avLst/>
            </a:prstGeom>
            <a:grpFill/>
            <a:ln>
              <a:solidFill>
                <a:srgbClr val="92D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" name="Oval 6"/>
            <p:cNvSpPr/>
            <p:nvPr/>
          </p:nvSpPr>
          <p:spPr>
            <a:xfrm>
              <a:off x="3131840" y="548680"/>
              <a:ext cx="4320480" cy="4320480"/>
            </a:xfrm>
            <a:prstGeom prst="ellipse">
              <a:avLst/>
            </a:prstGeom>
            <a:grpFill/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" name="Oval 7"/>
            <p:cNvSpPr/>
            <p:nvPr/>
          </p:nvSpPr>
          <p:spPr>
            <a:xfrm>
              <a:off x="2051720" y="2420888"/>
              <a:ext cx="4320480" cy="4320480"/>
            </a:xfrm>
            <a:prstGeom prst="ellipse">
              <a:avLst/>
            </a:prstGeom>
            <a:grp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9"/>
          <p:cNvGrpSpPr/>
          <p:nvPr/>
        </p:nvGrpSpPr>
        <p:grpSpPr>
          <a:xfrm>
            <a:off x="971600" y="548680"/>
            <a:ext cx="6480720" cy="6192688"/>
            <a:chOff x="971600" y="548680"/>
            <a:chExt cx="6480720" cy="6192688"/>
          </a:xfrm>
        </p:grpSpPr>
        <p:sp>
          <p:nvSpPr>
            <p:cNvPr id="6" name="Arc 5"/>
            <p:cNvSpPr/>
            <p:nvPr/>
          </p:nvSpPr>
          <p:spPr>
            <a:xfrm>
              <a:off x="971600" y="548680"/>
              <a:ext cx="4320480" cy="4320480"/>
            </a:xfrm>
            <a:prstGeom prst="arc">
              <a:avLst>
                <a:gd name="adj1" fmla="val 17993913"/>
                <a:gd name="adj2" fmla="val 0"/>
              </a:avLst>
            </a:prstGeom>
            <a:ln w="2540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" name="Arc 8"/>
            <p:cNvSpPr/>
            <p:nvPr/>
          </p:nvSpPr>
          <p:spPr>
            <a:xfrm>
              <a:off x="971600" y="548680"/>
              <a:ext cx="4320480" cy="4320480"/>
            </a:xfrm>
            <a:prstGeom prst="arc">
              <a:avLst>
                <a:gd name="adj1" fmla="val 21574732"/>
                <a:gd name="adj2" fmla="val 3626899"/>
              </a:avLst>
            </a:prstGeom>
            <a:ln w="25400">
              <a:solidFill>
                <a:srgbClr val="CC66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" name="Arc 9"/>
            <p:cNvSpPr/>
            <p:nvPr/>
          </p:nvSpPr>
          <p:spPr>
            <a:xfrm>
              <a:off x="971600" y="548680"/>
              <a:ext cx="4320480" cy="4320480"/>
            </a:xfrm>
            <a:prstGeom prst="arc">
              <a:avLst>
                <a:gd name="adj1" fmla="val 3638869"/>
                <a:gd name="adj2" fmla="val 7191394"/>
              </a:avLst>
            </a:prstGeom>
            <a:ln w="25400">
              <a:solidFill>
                <a:schemeClr val="accent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" name="Arc 10"/>
            <p:cNvSpPr/>
            <p:nvPr/>
          </p:nvSpPr>
          <p:spPr>
            <a:xfrm>
              <a:off x="3131840" y="548680"/>
              <a:ext cx="4320480" cy="4320480"/>
            </a:xfrm>
            <a:prstGeom prst="arc">
              <a:avLst>
                <a:gd name="adj1" fmla="val 10780065"/>
                <a:gd name="adj2" fmla="val 14428818"/>
              </a:avLst>
            </a:prstGeom>
            <a:ln w="2540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" name="Arc 11"/>
            <p:cNvSpPr/>
            <p:nvPr/>
          </p:nvSpPr>
          <p:spPr>
            <a:xfrm>
              <a:off x="3131840" y="548680"/>
              <a:ext cx="4320480" cy="4320480"/>
            </a:xfrm>
            <a:prstGeom prst="arc">
              <a:avLst>
                <a:gd name="adj1" fmla="val 7207607"/>
                <a:gd name="adj2" fmla="val 10840091"/>
              </a:avLst>
            </a:prstGeom>
            <a:ln w="25400">
              <a:solidFill>
                <a:srgbClr val="CC66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" name="Arc 12"/>
            <p:cNvSpPr/>
            <p:nvPr/>
          </p:nvSpPr>
          <p:spPr>
            <a:xfrm>
              <a:off x="3131840" y="548680"/>
              <a:ext cx="4320480" cy="4320480"/>
            </a:xfrm>
            <a:prstGeom prst="arc">
              <a:avLst>
                <a:gd name="adj1" fmla="val 3626530"/>
                <a:gd name="adj2" fmla="val 7203172"/>
              </a:avLst>
            </a:prstGeom>
            <a:ln w="25400"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" name="Arc 13"/>
            <p:cNvSpPr/>
            <p:nvPr/>
          </p:nvSpPr>
          <p:spPr>
            <a:xfrm>
              <a:off x="2051720" y="2420888"/>
              <a:ext cx="4320480" cy="4320480"/>
            </a:xfrm>
            <a:prstGeom prst="arc">
              <a:avLst>
                <a:gd name="adj1" fmla="val 10780065"/>
                <a:gd name="adj2" fmla="val 14408100"/>
              </a:avLst>
            </a:prstGeom>
            <a:ln w="25400">
              <a:solidFill>
                <a:schemeClr val="accent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5" name="Arc 14"/>
            <p:cNvSpPr/>
            <p:nvPr/>
          </p:nvSpPr>
          <p:spPr>
            <a:xfrm>
              <a:off x="2051720" y="2420888"/>
              <a:ext cx="4320480" cy="4320480"/>
            </a:xfrm>
            <a:prstGeom prst="arc">
              <a:avLst>
                <a:gd name="adj1" fmla="val 14421631"/>
                <a:gd name="adj2" fmla="val 18020861"/>
              </a:avLst>
            </a:prstGeom>
            <a:ln w="25400">
              <a:solidFill>
                <a:srgbClr val="CC66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6" name="Arc 15"/>
            <p:cNvSpPr/>
            <p:nvPr/>
          </p:nvSpPr>
          <p:spPr>
            <a:xfrm>
              <a:off x="2051720" y="2420888"/>
              <a:ext cx="4320480" cy="4320480"/>
            </a:xfrm>
            <a:prstGeom prst="arc">
              <a:avLst>
                <a:gd name="adj1" fmla="val 18030492"/>
                <a:gd name="adj2" fmla="val 5329"/>
              </a:avLst>
            </a:prstGeom>
            <a:ln w="25400">
              <a:solidFill>
                <a:srgbClr val="7030A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7" name="Arc 16"/>
            <p:cNvSpPr/>
            <p:nvPr/>
          </p:nvSpPr>
          <p:spPr>
            <a:xfrm>
              <a:off x="2051720" y="2420888"/>
              <a:ext cx="4320480" cy="4320480"/>
            </a:xfrm>
            <a:prstGeom prst="arc">
              <a:avLst>
                <a:gd name="adj1" fmla="val 2441"/>
                <a:gd name="adj2" fmla="val 10812185"/>
              </a:avLst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8" name="Arc 17"/>
            <p:cNvSpPr/>
            <p:nvPr/>
          </p:nvSpPr>
          <p:spPr>
            <a:xfrm>
              <a:off x="971600" y="548680"/>
              <a:ext cx="4320480" cy="4320480"/>
            </a:xfrm>
            <a:prstGeom prst="arc">
              <a:avLst>
                <a:gd name="adj1" fmla="val 7194071"/>
                <a:gd name="adj2" fmla="val 18000870"/>
              </a:avLst>
            </a:prstGeom>
            <a:ln w="25400"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9" name="Arc 18"/>
            <p:cNvSpPr/>
            <p:nvPr/>
          </p:nvSpPr>
          <p:spPr>
            <a:xfrm>
              <a:off x="3131840" y="548680"/>
              <a:ext cx="4320480" cy="4320480"/>
            </a:xfrm>
            <a:prstGeom prst="arc">
              <a:avLst>
                <a:gd name="adj1" fmla="val 14369631"/>
                <a:gd name="adj2" fmla="val 3602493"/>
              </a:avLst>
            </a:prstGeom>
            <a:ln w="2540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641911" cy="2970137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3393542" y="1790401"/>
            <a:ext cx="18466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 smtClean="0"/>
          </a:p>
          <a:p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46447" y="1600605"/>
            <a:ext cx="4305300" cy="4102100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3268627" y="346977"/>
            <a:ext cx="3122890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y = ax</a:t>
            </a:r>
            <a:r>
              <a:rPr lang="en-US" sz="3200" baseline="30000" dirty="0" smtClean="0"/>
              <a:t>2</a:t>
            </a:r>
            <a:r>
              <a:rPr lang="en-US" sz="3200" dirty="0" smtClean="0"/>
              <a:t> + </a:t>
            </a:r>
            <a:r>
              <a:rPr lang="en-US" sz="3200" dirty="0" err="1" smtClean="0"/>
              <a:t>bx</a:t>
            </a:r>
            <a:r>
              <a:rPr lang="en-US" sz="3200" dirty="0" smtClean="0"/>
              <a:t> + c</a:t>
            </a:r>
            <a:endParaRPr lang="en-US" sz="3200" dirty="0"/>
          </a:p>
        </p:txBody>
      </p:sp>
      <p:sp>
        <p:nvSpPr>
          <p:cNvPr id="13" name="TextBox 12"/>
          <p:cNvSpPr txBox="1"/>
          <p:nvPr/>
        </p:nvSpPr>
        <p:spPr>
          <a:xfrm>
            <a:off x="1130037" y="1695949"/>
            <a:ext cx="14376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Turning point at (2,5)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6391517" y="1880615"/>
            <a:ext cx="10409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a &lt; 0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5288096" y="5316793"/>
            <a:ext cx="18459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Symmetrical about the y axis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9228947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Audience Suggestions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GB" dirty="0" smtClean="0"/>
              <a:t>Number</a:t>
            </a:r>
          </a:p>
          <a:p>
            <a:r>
              <a:rPr lang="en-GB" dirty="0" smtClean="0"/>
              <a:t>Sequences (i.e. terms that fit the given sequences)</a:t>
            </a:r>
          </a:p>
          <a:p>
            <a:r>
              <a:rPr lang="en-GB" dirty="0" smtClean="0"/>
              <a:t>More Sequences (Sequences that have the given properties)</a:t>
            </a:r>
          </a:p>
          <a:p>
            <a:r>
              <a:rPr lang="en-GB" dirty="0" smtClean="0"/>
              <a:t>Straight Line Graphs</a:t>
            </a:r>
          </a:p>
          <a:p>
            <a:r>
              <a:rPr lang="en-GB" dirty="0" smtClean="0"/>
              <a:t>Quadratics</a:t>
            </a:r>
          </a:p>
          <a:p>
            <a:r>
              <a:rPr lang="en-GB" dirty="0" smtClean="0"/>
              <a:t>Mean, Median, Mode</a:t>
            </a:r>
          </a:p>
          <a:p>
            <a:r>
              <a:rPr lang="en-GB" dirty="0" smtClean="0"/>
              <a:t>KS5 Functions</a:t>
            </a:r>
          </a:p>
          <a:p>
            <a:r>
              <a:rPr lang="en-GB" dirty="0" smtClean="0"/>
              <a:t>Others (Fractions, 3D Shapes, Simultaneous Equations, Modulus equations, Matrices)</a:t>
            </a:r>
          </a:p>
          <a:p>
            <a:r>
              <a:rPr lang="en-GB" dirty="0" smtClean="0"/>
              <a:t>Problem Solving</a:t>
            </a:r>
          </a:p>
          <a:p>
            <a:endParaRPr lang="en-GB" dirty="0" smtClean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Number</a:t>
            </a:r>
            <a:endParaRPr lang="en-GB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2201178" y="1230489"/>
            <a:ext cx="4521433" cy="4320480"/>
            <a:chOff x="971600" y="548680"/>
            <a:chExt cx="6480720" cy="6192688"/>
          </a:xfrm>
          <a:noFill/>
        </p:grpSpPr>
        <p:sp>
          <p:nvSpPr>
            <p:cNvPr id="5" name="Oval 4"/>
            <p:cNvSpPr/>
            <p:nvPr/>
          </p:nvSpPr>
          <p:spPr>
            <a:xfrm>
              <a:off x="971600" y="548680"/>
              <a:ext cx="4320480" cy="432048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" name="Oval 5"/>
            <p:cNvSpPr/>
            <p:nvPr/>
          </p:nvSpPr>
          <p:spPr>
            <a:xfrm>
              <a:off x="3131840" y="548680"/>
              <a:ext cx="4320480" cy="432048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" name="Oval 6"/>
            <p:cNvSpPr/>
            <p:nvPr/>
          </p:nvSpPr>
          <p:spPr>
            <a:xfrm>
              <a:off x="2051720" y="2420888"/>
              <a:ext cx="4320480" cy="4320480"/>
            </a:xfrm>
            <a:prstGeom prst="ellipse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8" name="TextBox 7"/>
          <p:cNvSpPr txBox="1"/>
          <p:nvPr/>
        </p:nvSpPr>
        <p:spPr>
          <a:xfrm>
            <a:off x="1517076" y="1230489"/>
            <a:ext cx="14376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2 is a factor 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6196476" y="1230489"/>
            <a:ext cx="14376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Multiple of 3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3777793" y="5692801"/>
            <a:ext cx="14376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Multiple of 5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179</TotalTime>
  <Words>528</Words>
  <Application>Microsoft Office PowerPoint</Application>
  <PresentationFormat>On-screen Show (4:3)</PresentationFormat>
  <Paragraphs>177</Paragraphs>
  <Slides>59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59</vt:i4>
      </vt:variant>
    </vt:vector>
  </HeadingPairs>
  <TitlesOfParts>
    <vt:vector size="60" baseType="lpstr">
      <vt:lpstr>Office Theme</vt:lpstr>
      <vt:lpstr>Contents</vt:lpstr>
      <vt:lpstr>Charlie’s Examples</vt:lpstr>
      <vt:lpstr>     </vt:lpstr>
      <vt:lpstr>     </vt:lpstr>
      <vt:lpstr>     </vt:lpstr>
      <vt:lpstr>     </vt:lpstr>
      <vt:lpstr>Audience Suggestions</vt:lpstr>
      <vt:lpstr>Number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Sequences</vt:lpstr>
      <vt:lpstr>Slide 17</vt:lpstr>
      <vt:lpstr>Slide 18</vt:lpstr>
      <vt:lpstr>Slide 19</vt:lpstr>
      <vt:lpstr>Slide 20</vt:lpstr>
      <vt:lpstr>More Sequences</vt:lpstr>
      <vt:lpstr>Slide 22</vt:lpstr>
      <vt:lpstr>Slide 23</vt:lpstr>
      <vt:lpstr>Slide 24</vt:lpstr>
      <vt:lpstr>Slide 25</vt:lpstr>
      <vt:lpstr>Shapes</vt:lpstr>
      <vt:lpstr>Slide 27</vt:lpstr>
      <vt:lpstr>Slide 28</vt:lpstr>
      <vt:lpstr>Slide 29</vt:lpstr>
      <vt:lpstr>Straight Line Graphs</vt:lpstr>
      <vt:lpstr>Slide 31</vt:lpstr>
      <vt:lpstr>Slide 32</vt:lpstr>
      <vt:lpstr>Slide 33</vt:lpstr>
      <vt:lpstr>Slide 34</vt:lpstr>
      <vt:lpstr>Slide 35</vt:lpstr>
      <vt:lpstr>Slide 36</vt:lpstr>
      <vt:lpstr>Quadratic Equations</vt:lpstr>
      <vt:lpstr>Slide 38</vt:lpstr>
      <vt:lpstr>Slide 39</vt:lpstr>
      <vt:lpstr>Handling Data</vt:lpstr>
      <vt:lpstr>Slide 41</vt:lpstr>
      <vt:lpstr>Slide 42</vt:lpstr>
      <vt:lpstr>Slide 43</vt:lpstr>
      <vt:lpstr>KS5 Functions</vt:lpstr>
      <vt:lpstr>Slide 45</vt:lpstr>
      <vt:lpstr>Slide 46</vt:lpstr>
      <vt:lpstr>Slide 47</vt:lpstr>
      <vt:lpstr>Others</vt:lpstr>
      <vt:lpstr>Slide 49</vt:lpstr>
      <vt:lpstr>Slide 50</vt:lpstr>
      <vt:lpstr>Slide 51</vt:lpstr>
      <vt:lpstr>Slide 52</vt:lpstr>
      <vt:lpstr>Problem Solving</vt:lpstr>
      <vt:lpstr>Slide 54</vt:lpstr>
      <vt:lpstr>Colourful Blank Venn Diagrams</vt:lpstr>
      <vt:lpstr>Slide 56</vt:lpstr>
      <vt:lpstr>Slide 57</vt:lpstr>
      <vt:lpstr>Slide 58</vt:lpstr>
      <vt:lpstr>Slide 59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Contents</dc:title>
  <dc:creator>O Smith</dc:creator>
  <cp:lastModifiedBy>David</cp:lastModifiedBy>
  <cp:revision>16</cp:revision>
  <dcterms:created xsi:type="dcterms:W3CDTF">2015-07-08T11:44:44Z</dcterms:created>
  <dcterms:modified xsi:type="dcterms:W3CDTF">2015-07-09T13:07:23Z</dcterms:modified>
</cp:coreProperties>
</file>